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handoutMasterIdLst>
    <p:handoutMasterId r:id="rId53"/>
  </p:handoutMasterIdLst>
  <p:sldIdLst>
    <p:sldId id="450" r:id="rId2"/>
    <p:sldId id="568" r:id="rId3"/>
    <p:sldId id="569" r:id="rId4"/>
    <p:sldId id="570" r:id="rId5"/>
    <p:sldId id="571" r:id="rId6"/>
    <p:sldId id="572" r:id="rId7"/>
    <p:sldId id="488" r:id="rId8"/>
    <p:sldId id="581" r:id="rId9"/>
    <p:sldId id="583" r:id="rId10"/>
    <p:sldId id="586" r:id="rId11"/>
    <p:sldId id="584" r:id="rId12"/>
    <p:sldId id="587" r:id="rId13"/>
    <p:sldId id="582" r:id="rId14"/>
    <p:sldId id="585" r:id="rId15"/>
    <p:sldId id="588" r:id="rId16"/>
    <p:sldId id="589" r:id="rId17"/>
    <p:sldId id="590" r:id="rId18"/>
    <p:sldId id="591" r:id="rId19"/>
    <p:sldId id="592" r:id="rId20"/>
    <p:sldId id="593" r:id="rId21"/>
    <p:sldId id="594" r:id="rId22"/>
    <p:sldId id="595" r:id="rId23"/>
    <p:sldId id="596" r:id="rId24"/>
    <p:sldId id="597" r:id="rId25"/>
    <p:sldId id="598" r:id="rId26"/>
    <p:sldId id="599" r:id="rId27"/>
    <p:sldId id="612" r:id="rId28"/>
    <p:sldId id="600" r:id="rId29"/>
    <p:sldId id="601" r:id="rId30"/>
    <p:sldId id="602" r:id="rId31"/>
    <p:sldId id="603" r:id="rId32"/>
    <p:sldId id="604" r:id="rId33"/>
    <p:sldId id="605" r:id="rId34"/>
    <p:sldId id="606" r:id="rId35"/>
    <p:sldId id="610" r:id="rId36"/>
    <p:sldId id="307" r:id="rId37"/>
    <p:sldId id="312" r:id="rId38"/>
    <p:sldId id="313" r:id="rId39"/>
    <p:sldId id="315" r:id="rId40"/>
    <p:sldId id="316" r:id="rId41"/>
    <p:sldId id="317" r:id="rId42"/>
    <p:sldId id="319" r:id="rId43"/>
    <p:sldId id="320" r:id="rId44"/>
    <p:sldId id="321" r:id="rId45"/>
    <p:sldId id="322" r:id="rId46"/>
    <p:sldId id="608" r:id="rId47"/>
    <p:sldId id="607" r:id="rId48"/>
    <p:sldId id="609" r:id="rId49"/>
    <p:sldId id="561" r:id="rId50"/>
    <p:sldId id="613"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432FF"/>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87284" autoAdjust="0"/>
  </p:normalViewPr>
  <p:slideViewPr>
    <p:cSldViewPr snapToGrid="0" snapToObjects="1">
      <p:cViewPr varScale="1">
        <p:scale>
          <a:sx n="113" d="100"/>
          <a:sy n="113" d="100"/>
        </p:scale>
        <p:origin x="2800"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9/9/21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9/9/21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Morning everyone</a:t>
            </a:r>
          </a:p>
          <a:p>
            <a:endParaRPr lang="en-US" dirty="0"/>
          </a:p>
          <a:p>
            <a:r>
              <a:rPr lang="en-US" dirty="0"/>
              <a:t>Today we are going to look at some basic C++ input and output and expression.</a:t>
            </a:r>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 downside of compiled language is compilation can be very long. It may take hours to compile a large codebase ...</a:t>
            </a:r>
          </a:p>
          <a:p>
            <a:endParaRPr lang="en-US" dirty="0"/>
          </a:p>
          <a:p>
            <a:r>
              <a:rPr lang="en-US" dirty="0"/>
              <a:t>In a company I work before, if we want to find someone for coffee, we don't say "let's go for coffee" but "hey, get your code compiled". It's funny because it is really long, and </a:t>
            </a:r>
            <a:r>
              <a:rPr lang="en-US" dirty="0" err="1"/>
              <a:t>everytime</a:t>
            </a:r>
            <a:r>
              <a:rPr lang="en-US" dirty="0"/>
              <a:t> I change something I need to get it compiled first, before I can run it to test my results. This is the biggest problem of compiled language.</a:t>
            </a:r>
          </a:p>
        </p:txBody>
      </p:sp>
      <p:sp>
        <p:nvSpPr>
          <p:cNvPr id="4" name="Slide Number Placeholder 3"/>
          <p:cNvSpPr>
            <a:spLocks noGrp="1"/>
          </p:cNvSpPr>
          <p:nvPr>
            <p:ph type="sldNum" sz="quarter" idx="5"/>
          </p:nvPr>
        </p:nvSpPr>
        <p:spPr/>
        <p:txBody>
          <a:bodyPr/>
          <a:lstStyle/>
          <a:p>
            <a:fld id="{AAE100B7-F0F0-BA4B-98D9-DC51A8C921F3}" type="slidenum">
              <a:rPr lang="en-US" smtClean="0"/>
              <a:t>10</a:t>
            </a:fld>
            <a:endParaRPr lang="en-US"/>
          </a:p>
        </p:txBody>
      </p:sp>
    </p:spTree>
    <p:extLst>
      <p:ext uri="{BB962C8B-B14F-4D97-AF65-F5344CB8AC3E}">
        <p14:creationId xmlns:p14="http://schemas.microsoft.com/office/powerpoint/2010/main" val="853343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from compilation, interpretation runs your code line by line. It doesn't need to see the entire code at once like compiled language but can run it line by line. This means, if there are syntax errors, like you write something wrong, the interpreter will not encounter that errors until it executes that line of code. So you have a much faster turnaround time to test your code during the development phase.</a:t>
            </a:r>
          </a:p>
        </p:txBody>
      </p:sp>
      <p:sp>
        <p:nvSpPr>
          <p:cNvPr id="4" name="Slide Number Placeholder 3"/>
          <p:cNvSpPr>
            <a:spLocks noGrp="1"/>
          </p:cNvSpPr>
          <p:nvPr>
            <p:ph type="sldNum" sz="quarter" idx="5"/>
          </p:nvPr>
        </p:nvSpPr>
        <p:spPr/>
        <p:txBody>
          <a:bodyPr/>
          <a:lstStyle/>
          <a:p>
            <a:fld id="{AAE100B7-F0F0-BA4B-98D9-DC51A8C921F3}" type="slidenum">
              <a:rPr lang="en-US" smtClean="0"/>
              <a:t>11</a:t>
            </a:fld>
            <a:endParaRPr lang="en-US"/>
          </a:p>
        </p:txBody>
      </p:sp>
    </p:spTree>
    <p:extLst>
      <p:ext uri="{BB962C8B-B14F-4D97-AF65-F5344CB8AC3E}">
        <p14:creationId xmlns:p14="http://schemas.microsoft.com/office/powerpoint/2010/main" val="1164946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can guess, interpretation can be very slow - because it runs everything line-by-line without compilation that optimizes the control flow and code. Many people are joking with Python which is a very famous interpreted language, the speed is like turtle. </a:t>
            </a:r>
          </a:p>
        </p:txBody>
      </p:sp>
      <p:sp>
        <p:nvSpPr>
          <p:cNvPr id="4" name="Slide Number Placeholder 3"/>
          <p:cNvSpPr>
            <a:spLocks noGrp="1"/>
          </p:cNvSpPr>
          <p:nvPr>
            <p:ph type="sldNum" sz="quarter" idx="5"/>
          </p:nvPr>
        </p:nvSpPr>
        <p:spPr/>
        <p:txBody>
          <a:bodyPr/>
          <a:lstStyle/>
          <a:p>
            <a:fld id="{AAE100B7-F0F0-BA4B-98D9-DC51A8C921F3}" type="slidenum">
              <a:rPr lang="en-US" smtClean="0"/>
              <a:t>12</a:t>
            </a:fld>
            <a:endParaRPr lang="en-US"/>
          </a:p>
        </p:txBody>
      </p:sp>
    </p:spTree>
    <p:extLst>
      <p:ext uri="{BB962C8B-B14F-4D97-AF65-F5344CB8AC3E}">
        <p14:creationId xmlns:p14="http://schemas.microsoft.com/office/powerpoint/2010/main" val="2176762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the pros and cons between compiled language and interpreted language.</a:t>
            </a:r>
          </a:p>
        </p:txBody>
      </p:sp>
      <p:sp>
        <p:nvSpPr>
          <p:cNvPr id="4" name="Slide Number Placeholder 3"/>
          <p:cNvSpPr>
            <a:spLocks noGrp="1"/>
          </p:cNvSpPr>
          <p:nvPr>
            <p:ph type="sldNum" sz="quarter" idx="5"/>
          </p:nvPr>
        </p:nvSpPr>
        <p:spPr/>
        <p:txBody>
          <a:bodyPr/>
          <a:lstStyle/>
          <a:p>
            <a:fld id="{AAE100B7-F0F0-BA4B-98D9-DC51A8C921F3}" type="slidenum">
              <a:rPr lang="en-US" smtClean="0"/>
              <a:t>13</a:t>
            </a:fld>
            <a:endParaRPr lang="en-US"/>
          </a:p>
        </p:txBody>
      </p:sp>
    </p:spTree>
    <p:extLst>
      <p:ext uri="{BB962C8B-B14F-4D97-AF65-F5344CB8AC3E}">
        <p14:creationId xmlns:p14="http://schemas.microsoft.com/office/powerpoint/2010/main" val="3235509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there is a recent technology becoming more and more popular called Just-in-time compilation or JIT for short. Just in time compilation essentially combines the advantages of compiled language and interpreted language. What it does is, it starts with interpretation, and keeps running the code. While running the code, it does some analysis on the code and may invoke a native compiler to generate assembly to optimize some performance critical blocks. So you can see this type of technology is very useful for applications that have regular or iterative process. (explore...</a:t>
            </a:r>
          </a:p>
          <a:p>
            <a:endParaRPr lang="en-US" dirty="0"/>
          </a:p>
          <a:p>
            <a:endParaRPr lang="en-US" dirty="0"/>
          </a:p>
          <a:p>
            <a:r>
              <a:rPr lang="en-US" dirty="0"/>
              <a:t>Of course, Just in time compilation also inherits the downsides of both, so it is used in </a:t>
            </a:r>
            <a:r>
              <a:rPr lang="en-US" dirty="0" err="1"/>
              <a:t>certian</a:t>
            </a:r>
            <a:r>
              <a:rPr lang="en-US" dirty="0"/>
              <a:t> applications and is not replacing interpreter or compiler.</a:t>
            </a:r>
          </a:p>
        </p:txBody>
      </p:sp>
      <p:sp>
        <p:nvSpPr>
          <p:cNvPr id="4" name="Slide Number Placeholder 3"/>
          <p:cNvSpPr>
            <a:spLocks noGrp="1"/>
          </p:cNvSpPr>
          <p:nvPr>
            <p:ph type="sldNum" sz="quarter" idx="5"/>
          </p:nvPr>
        </p:nvSpPr>
        <p:spPr/>
        <p:txBody>
          <a:bodyPr/>
          <a:lstStyle/>
          <a:p>
            <a:fld id="{AAE100B7-F0F0-BA4B-98D9-DC51A8C921F3}" type="slidenum">
              <a:rPr lang="en-US" smtClean="0"/>
              <a:t>14</a:t>
            </a:fld>
            <a:endParaRPr lang="en-US"/>
          </a:p>
        </p:txBody>
      </p:sp>
    </p:spTree>
    <p:extLst>
      <p:ext uri="{BB962C8B-B14F-4D97-AF65-F5344CB8AC3E}">
        <p14:creationId xmlns:p14="http://schemas.microsoft.com/office/powerpoint/2010/main" val="1561156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stop here for 3 minutes and please take a look at the following scenarios and think about which kind of language you may need to use.</a:t>
            </a:r>
          </a:p>
        </p:txBody>
      </p:sp>
      <p:sp>
        <p:nvSpPr>
          <p:cNvPr id="4" name="Slide Number Placeholder 3"/>
          <p:cNvSpPr>
            <a:spLocks noGrp="1"/>
          </p:cNvSpPr>
          <p:nvPr>
            <p:ph type="sldNum" sz="quarter" idx="5"/>
          </p:nvPr>
        </p:nvSpPr>
        <p:spPr/>
        <p:txBody>
          <a:bodyPr/>
          <a:lstStyle/>
          <a:p>
            <a:fld id="{AAE100B7-F0F0-BA4B-98D9-DC51A8C921F3}" type="slidenum">
              <a:rPr lang="en-US" smtClean="0"/>
              <a:t>15</a:t>
            </a:fld>
            <a:endParaRPr lang="en-US"/>
          </a:p>
        </p:txBody>
      </p:sp>
    </p:spTree>
    <p:extLst>
      <p:ext uri="{BB962C8B-B14F-4D97-AF65-F5344CB8AC3E}">
        <p14:creationId xmlns:p14="http://schemas.microsoft.com/office/powerpoint/2010/main" val="4266192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know the two types of programming language, what about the programming environment. In this course, we will use "terminal" to write your program. A computer terminal is an ....</a:t>
            </a:r>
          </a:p>
          <a:p>
            <a:endParaRPr lang="en-US" dirty="0"/>
          </a:p>
          <a:p>
            <a:r>
              <a:rPr lang="en-US" dirty="0"/>
              <a:t>Essentially, a terminal is the "most basic" interface for you to operate computer without graphic interface. It is very simple and we will use terminal to </a:t>
            </a:r>
            <a:r>
              <a:rPr lang="en-US" dirty="0" err="1"/>
              <a:t>wirte</a:t>
            </a:r>
            <a:r>
              <a:rPr lang="en-US" dirty="0"/>
              <a:t> programs most of time.</a:t>
            </a:r>
          </a:p>
        </p:txBody>
      </p:sp>
      <p:sp>
        <p:nvSpPr>
          <p:cNvPr id="4" name="Slide Number Placeholder 3"/>
          <p:cNvSpPr>
            <a:spLocks noGrp="1"/>
          </p:cNvSpPr>
          <p:nvPr>
            <p:ph type="sldNum" sz="quarter" idx="5"/>
          </p:nvPr>
        </p:nvSpPr>
        <p:spPr/>
        <p:txBody>
          <a:bodyPr/>
          <a:lstStyle/>
          <a:p>
            <a:fld id="{AAE100B7-F0F0-BA4B-98D9-DC51A8C921F3}" type="slidenum">
              <a:rPr lang="en-US" smtClean="0"/>
              <a:t>16</a:t>
            </a:fld>
            <a:endParaRPr lang="en-US"/>
          </a:p>
        </p:txBody>
      </p:sp>
    </p:spTree>
    <p:extLst>
      <p:ext uri="{BB962C8B-B14F-4D97-AF65-F5344CB8AC3E}">
        <p14:creationId xmlns:p14="http://schemas.microsoft.com/office/powerpoint/2010/main" val="70957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open a terminal that connects to a computer, you will need an editor to write programs. An editor is like </a:t>
            </a:r>
            <a:r>
              <a:rPr lang="en-US" dirty="0" err="1"/>
              <a:t>microsoft</a:t>
            </a:r>
            <a:r>
              <a:rPr lang="en-US" dirty="0"/>
              <a:t> word or </a:t>
            </a:r>
            <a:r>
              <a:rPr lang="en-US" dirty="0" err="1"/>
              <a:t>powerpoint</a:t>
            </a:r>
            <a:r>
              <a:rPr lang="en-US" dirty="0"/>
              <a:t>. It lets you type in code and define syntax </a:t>
            </a:r>
            <a:r>
              <a:rPr lang="en-US" dirty="0" err="1"/>
              <a:t>highligh</a:t>
            </a:r>
            <a:r>
              <a:rPr lang="en-US" dirty="0"/>
              <a:t> to colorize different keywords so it makes everything easier to recognize. In this course, we will use "vim" - for many of you who have never used it before, the learning curve may be a bit high, but once you overcome the hurdle, it becomes very easy and general. For now, I am still using vim and I believe most engineers doing C++ programming are using vim today.</a:t>
            </a:r>
          </a:p>
        </p:txBody>
      </p:sp>
      <p:sp>
        <p:nvSpPr>
          <p:cNvPr id="4" name="Slide Number Placeholder 3"/>
          <p:cNvSpPr>
            <a:spLocks noGrp="1"/>
          </p:cNvSpPr>
          <p:nvPr>
            <p:ph type="sldNum" sz="quarter" idx="5"/>
          </p:nvPr>
        </p:nvSpPr>
        <p:spPr/>
        <p:txBody>
          <a:bodyPr/>
          <a:lstStyle/>
          <a:p>
            <a:fld id="{AAE100B7-F0F0-BA4B-98D9-DC51A8C921F3}" type="slidenum">
              <a:rPr lang="en-US" smtClean="0"/>
              <a:t>17</a:t>
            </a:fld>
            <a:endParaRPr lang="en-US"/>
          </a:p>
        </p:txBody>
      </p:sp>
    </p:spTree>
    <p:extLst>
      <p:ext uri="{BB962C8B-B14F-4D97-AF65-F5344CB8AC3E}">
        <p14:creationId xmlns:p14="http://schemas.microsoft.com/office/powerpoint/2010/main" val="3036111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online editor that you can use to write C++ code. This is useful when you don't have access to a terminal or a machine but you want to write C++ code and test it in a quick cycle.</a:t>
            </a:r>
          </a:p>
        </p:txBody>
      </p:sp>
      <p:sp>
        <p:nvSpPr>
          <p:cNvPr id="4" name="Slide Number Placeholder 3"/>
          <p:cNvSpPr>
            <a:spLocks noGrp="1"/>
          </p:cNvSpPr>
          <p:nvPr>
            <p:ph type="sldNum" sz="quarter" idx="5"/>
          </p:nvPr>
        </p:nvSpPr>
        <p:spPr/>
        <p:txBody>
          <a:bodyPr/>
          <a:lstStyle/>
          <a:p>
            <a:fld id="{AAE100B7-F0F0-BA4B-98D9-DC51A8C921F3}" type="slidenum">
              <a:rPr lang="en-US" smtClean="0"/>
              <a:t>18</a:t>
            </a:fld>
            <a:endParaRPr lang="en-US"/>
          </a:p>
        </p:txBody>
      </p:sp>
    </p:spTree>
    <p:extLst>
      <p:ext uri="{BB962C8B-B14F-4D97-AF65-F5344CB8AC3E}">
        <p14:creationId xmlns:p14="http://schemas.microsoft.com/office/powerpoint/2010/main" val="704805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 so far?</a:t>
            </a:r>
          </a:p>
          <a:p>
            <a:endParaRPr lang="en-US" dirty="0"/>
          </a:p>
          <a:p>
            <a:r>
              <a:rPr lang="en-US" dirty="0"/>
              <a:t>Let's look at our first C++ program that prints out a simple hello message. This is a C++ code. The first thing you need to do is to include that allows your program to use functions that are provided by the libraries, instead of writing your own. Including a library is like you go to </a:t>
            </a:r>
            <a:r>
              <a:rPr lang="en-US" dirty="0" err="1"/>
              <a:t>HomeDepot</a:t>
            </a:r>
            <a:r>
              <a:rPr lang="en-US" dirty="0"/>
              <a:t> to buy a driller so you can use the driller to do construction work instead of building a driller on your own which is very difficult.</a:t>
            </a:r>
          </a:p>
          <a:p>
            <a:endParaRPr lang="en-US" dirty="0"/>
          </a:p>
          <a:p>
            <a:r>
              <a:rPr lang="en-US" dirty="0"/>
              <a:t>All the program starts from a main function. This is where the operating system recognizes the entry </a:t>
            </a:r>
            <a:r>
              <a:rPr lang="en-US" dirty="0" err="1"/>
              <a:t>pooint</a:t>
            </a:r>
            <a:r>
              <a:rPr lang="en-US" dirty="0"/>
              <a:t> of your program. When you run your program, the first entry point you enter is the main block.</a:t>
            </a:r>
          </a:p>
          <a:p>
            <a:endParaRPr lang="en-US" dirty="0"/>
          </a:p>
          <a:p>
            <a:r>
              <a:rPr lang="en-US" dirty="0"/>
              <a:t>Inside the main function, we use std::</a:t>
            </a:r>
            <a:r>
              <a:rPr lang="en-US" dirty="0" err="1"/>
              <a:t>cout</a:t>
            </a:r>
            <a:r>
              <a:rPr lang="en-US" dirty="0"/>
              <a:t> to output an message. std::</a:t>
            </a:r>
            <a:r>
              <a:rPr lang="en-US" dirty="0" err="1"/>
              <a:t>cout</a:t>
            </a:r>
            <a:r>
              <a:rPr lang="en-US" dirty="0"/>
              <a:t> is a global object defined by the library for you to output message. The message under the quotation indicates it is a string. A string is a human readable text.</a:t>
            </a:r>
          </a:p>
          <a:p>
            <a:endParaRPr lang="en-US" dirty="0"/>
          </a:p>
          <a:p>
            <a:r>
              <a:rPr lang="en-US" dirty="0"/>
              <a:t>Another important message here is 'std::' represents the namespace. A namespace is where you can define your own things without naming conflict with others. Think about this ...</a:t>
            </a:r>
          </a:p>
          <a:p>
            <a:endParaRPr lang="en-US" dirty="0"/>
          </a:p>
          <a:p>
            <a:r>
              <a:rPr lang="en-US" dirty="0"/>
              <a:t>Finally, we return an integer from main function.</a:t>
            </a:r>
          </a:p>
        </p:txBody>
      </p:sp>
      <p:sp>
        <p:nvSpPr>
          <p:cNvPr id="4" name="Slide Number Placeholder 3"/>
          <p:cNvSpPr>
            <a:spLocks noGrp="1"/>
          </p:cNvSpPr>
          <p:nvPr>
            <p:ph type="sldNum" sz="quarter" idx="5"/>
          </p:nvPr>
        </p:nvSpPr>
        <p:spPr/>
        <p:txBody>
          <a:bodyPr/>
          <a:lstStyle/>
          <a:p>
            <a:fld id="{AAE100B7-F0F0-BA4B-98D9-DC51A8C921F3}" type="slidenum">
              <a:rPr lang="en-US" smtClean="0"/>
              <a:t>19</a:t>
            </a:fld>
            <a:endParaRPr lang="en-US"/>
          </a:p>
        </p:txBody>
      </p:sp>
    </p:spTree>
    <p:extLst>
      <p:ext uri="{BB962C8B-B14F-4D97-AF65-F5344CB8AC3E}">
        <p14:creationId xmlns:p14="http://schemas.microsoft.com/office/powerpoint/2010/main" val="664170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time, we talked about we are living in a highly connected world. The internet has become the knowledge hub for almost everyone in the world to get connected to each other and the newest trends. We use the internet to do almost all kinds of jobs. And a critical component to support this success is the computing. We want to compute data. we want to extract some useful information out of the data.</a:t>
            </a:r>
          </a:p>
        </p:txBody>
      </p:sp>
      <p:sp>
        <p:nvSpPr>
          <p:cNvPr id="4" name="Slide Number Placeholder 3"/>
          <p:cNvSpPr>
            <a:spLocks noGrp="1"/>
          </p:cNvSpPr>
          <p:nvPr>
            <p:ph type="sldNum" sz="quarter" idx="5"/>
          </p:nvPr>
        </p:nvSpPr>
        <p:spPr/>
        <p:txBody>
          <a:bodyPr/>
          <a:lstStyle/>
          <a:p>
            <a:fld id="{AAE100B7-F0F0-BA4B-98D9-DC51A8C921F3}" type="slidenum">
              <a:rPr lang="en-US" smtClean="0"/>
              <a:t>2</a:t>
            </a:fld>
            <a:endParaRPr lang="en-US"/>
          </a:p>
        </p:txBody>
      </p:sp>
    </p:spTree>
    <p:extLst>
      <p:ext uri="{BB962C8B-B14F-4D97-AF65-F5344CB8AC3E}">
        <p14:creationId xmlns:p14="http://schemas.microsoft.com/office/powerpoint/2010/main" val="3178709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a:t>
            </a:r>
            <a:r>
              <a:rPr lang="en-US" dirty="0" err="1"/>
              <a:t>prining</a:t>
            </a:r>
            <a:r>
              <a:rPr lang="en-US" dirty="0"/>
              <a:t> statement using std::</a:t>
            </a:r>
            <a:r>
              <a:rPr lang="en-US" dirty="0" err="1"/>
              <a:t>cout</a:t>
            </a:r>
            <a:r>
              <a:rPr lang="en-US" dirty="0"/>
              <a:t>, a single state ...\</a:t>
            </a:r>
          </a:p>
        </p:txBody>
      </p:sp>
      <p:sp>
        <p:nvSpPr>
          <p:cNvPr id="4" name="Slide Number Placeholder 3"/>
          <p:cNvSpPr>
            <a:spLocks noGrp="1"/>
          </p:cNvSpPr>
          <p:nvPr>
            <p:ph type="sldNum" sz="quarter" idx="5"/>
          </p:nvPr>
        </p:nvSpPr>
        <p:spPr/>
        <p:txBody>
          <a:bodyPr/>
          <a:lstStyle/>
          <a:p>
            <a:fld id="{AAE100B7-F0F0-BA4B-98D9-DC51A8C921F3}" type="slidenum">
              <a:rPr lang="en-US" smtClean="0"/>
              <a:t>20</a:t>
            </a:fld>
            <a:endParaRPr lang="en-US"/>
          </a:p>
        </p:txBody>
      </p:sp>
    </p:spTree>
    <p:extLst>
      <p:ext uri="{BB962C8B-B14F-4D97-AF65-F5344CB8AC3E}">
        <p14:creationId xmlns:p14="http://schemas.microsoft.com/office/powerpoint/2010/main" val="2048020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understand how to output a message. Another fundamental concept is input. We need to take data from users so we can do some processing on the data. In C++, the input stream ...</a:t>
            </a:r>
          </a:p>
          <a:p>
            <a:endParaRPr lang="en-US" dirty="0"/>
          </a:p>
          <a:p>
            <a:r>
              <a:rPr lang="en-US" dirty="0"/>
              <a:t>(explain number1, number2,...)</a:t>
            </a:r>
          </a:p>
        </p:txBody>
      </p:sp>
      <p:sp>
        <p:nvSpPr>
          <p:cNvPr id="4" name="Slide Number Placeholder 3"/>
          <p:cNvSpPr>
            <a:spLocks noGrp="1"/>
          </p:cNvSpPr>
          <p:nvPr>
            <p:ph type="sldNum" sz="quarter" idx="5"/>
          </p:nvPr>
        </p:nvSpPr>
        <p:spPr/>
        <p:txBody>
          <a:bodyPr/>
          <a:lstStyle/>
          <a:p>
            <a:fld id="{AAE100B7-F0F0-BA4B-98D9-DC51A8C921F3}" type="slidenum">
              <a:rPr lang="en-US" smtClean="0"/>
              <a:t>22</a:t>
            </a:fld>
            <a:endParaRPr lang="en-US"/>
          </a:p>
        </p:txBody>
      </p:sp>
    </p:spTree>
    <p:extLst>
      <p:ext uri="{BB962C8B-B14F-4D97-AF65-F5344CB8AC3E}">
        <p14:creationId xmlns:p14="http://schemas.microsoft.com/office/powerpoint/2010/main" val="38375141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input, we must let the program know what data type your input is, right? Remember earlier in the slide I </a:t>
            </a:r>
            <a:r>
              <a:rPr lang="en-US" dirty="0" err="1"/>
              <a:t>menion</a:t>
            </a:r>
            <a:r>
              <a:rPr lang="en-US" dirty="0"/>
              <a:t> there are multiple data types, numbers, texts, binary, and so on. In our example, declaration ...</a:t>
            </a:r>
          </a:p>
        </p:txBody>
      </p:sp>
      <p:sp>
        <p:nvSpPr>
          <p:cNvPr id="4" name="Slide Number Placeholder 3"/>
          <p:cNvSpPr>
            <a:spLocks noGrp="1"/>
          </p:cNvSpPr>
          <p:nvPr>
            <p:ph type="sldNum" sz="quarter" idx="5"/>
          </p:nvPr>
        </p:nvSpPr>
        <p:spPr/>
        <p:txBody>
          <a:bodyPr/>
          <a:lstStyle/>
          <a:p>
            <a:fld id="{AAE100B7-F0F0-BA4B-98D9-DC51A8C921F3}" type="slidenum">
              <a:rPr lang="en-US" smtClean="0"/>
              <a:t>23</a:t>
            </a:fld>
            <a:endParaRPr lang="en-US"/>
          </a:p>
        </p:txBody>
      </p:sp>
    </p:spTree>
    <p:extLst>
      <p:ext uri="{BB962C8B-B14F-4D97-AF65-F5344CB8AC3E}">
        <p14:creationId xmlns:p14="http://schemas.microsoft.com/office/powerpoint/2010/main" val="3975065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data types defined by the C++ language. For example, ...</a:t>
            </a:r>
          </a:p>
        </p:txBody>
      </p:sp>
      <p:sp>
        <p:nvSpPr>
          <p:cNvPr id="4" name="Slide Number Placeholder 3"/>
          <p:cNvSpPr>
            <a:spLocks noGrp="1"/>
          </p:cNvSpPr>
          <p:nvPr>
            <p:ph type="sldNum" sz="quarter" idx="5"/>
          </p:nvPr>
        </p:nvSpPr>
        <p:spPr/>
        <p:txBody>
          <a:bodyPr/>
          <a:lstStyle/>
          <a:p>
            <a:fld id="{AAE100B7-F0F0-BA4B-98D9-DC51A8C921F3}" type="slidenum">
              <a:rPr lang="en-US" smtClean="0"/>
              <a:t>24</a:t>
            </a:fld>
            <a:endParaRPr lang="en-US"/>
          </a:p>
        </p:txBody>
      </p:sp>
    </p:spTree>
    <p:extLst>
      <p:ext uri="{BB962C8B-B14F-4D97-AF65-F5344CB8AC3E}">
        <p14:creationId xmlns:p14="http://schemas.microsoft.com/office/powerpoint/2010/main" val="34177321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slides shows all the fundamental data types of C++. Each data type represents a particular number in inters or </a:t>
            </a:r>
            <a:r>
              <a:rPr lang="en-US" dirty="0" err="1"/>
              <a:t>numerics</a:t>
            </a:r>
            <a:r>
              <a:rPr lang="en-US" dirty="0"/>
              <a:t>. Each data type has a fixed width bit, where each bit represents a zero or one in the binary system of computer.</a:t>
            </a:r>
          </a:p>
          <a:p>
            <a:endParaRPr lang="en-US" dirty="0"/>
          </a:p>
          <a:p>
            <a:r>
              <a:rPr lang="en-US" dirty="0"/>
              <a:t>For example, if you define int, it has 32 bit; if you define double, it has 64 bit. The longer the bit width, the larger the value it can represent.</a:t>
            </a:r>
          </a:p>
        </p:txBody>
      </p:sp>
      <p:sp>
        <p:nvSpPr>
          <p:cNvPr id="4" name="Slide Number Placeholder 3"/>
          <p:cNvSpPr>
            <a:spLocks noGrp="1"/>
          </p:cNvSpPr>
          <p:nvPr>
            <p:ph type="sldNum" sz="quarter" idx="5"/>
          </p:nvPr>
        </p:nvSpPr>
        <p:spPr/>
        <p:txBody>
          <a:bodyPr/>
          <a:lstStyle/>
          <a:p>
            <a:fld id="{AAE100B7-F0F0-BA4B-98D9-DC51A8C921F3}" type="slidenum">
              <a:rPr lang="en-US" smtClean="0"/>
              <a:t>25</a:t>
            </a:fld>
            <a:endParaRPr lang="en-US"/>
          </a:p>
        </p:txBody>
      </p:sp>
    </p:spTree>
    <p:extLst>
      <p:ext uri="{BB962C8B-B14F-4D97-AF65-F5344CB8AC3E}">
        <p14:creationId xmlns:p14="http://schemas.microsoft.com/office/powerpoint/2010/main" val="358047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slide that summarizes the range of data types.</a:t>
            </a:r>
          </a:p>
        </p:txBody>
      </p:sp>
      <p:sp>
        <p:nvSpPr>
          <p:cNvPr id="4" name="Slide Number Placeholder 3"/>
          <p:cNvSpPr>
            <a:spLocks noGrp="1"/>
          </p:cNvSpPr>
          <p:nvPr>
            <p:ph type="sldNum" sz="quarter" idx="5"/>
          </p:nvPr>
        </p:nvSpPr>
        <p:spPr/>
        <p:txBody>
          <a:bodyPr/>
          <a:lstStyle/>
          <a:p>
            <a:fld id="{AAE100B7-F0F0-BA4B-98D9-DC51A8C921F3}" type="slidenum">
              <a:rPr lang="en-US" smtClean="0"/>
              <a:t>26</a:t>
            </a:fld>
            <a:endParaRPr lang="en-US"/>
          </a:p>
        </p:txBody>
      </p:sp>
    </p:spTree>
    <p:extLst>
      <p:ext uri="{BB962C8B-B14F-4D97-AF65-F5344CB8AC3E}">
        <p14:creationId xmlns:p14="http://schemas.microsoft.com/office/powerpoint/2010/main" val="36809659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takeaway - C++ is a strongly typed system. All the variables you create must have a type. Each type has a predefined memory layout that the compiler can leverage to optimize the program.</a:t>
            </a:r>
          </a:p>
        </p:txBody>
      </p:sp>
      <p:sp>
        <p:nvSpPr>
          <p:cNvPr id="4" name="Slide Number Placeholder 3"/>
          <p:cNvSpPr>
            <a:spLocks noGrp="1"/>
          </p:cNvSpPr>
          <p:nvPr>
            <p:ph type="sldNum" sz="quarter" idx="5"/>
          </p:nvPr>
        </p:nvSpPr>
        <p:spPr/>
        <p:txBody>
          <a:bodyPr/>
          <a:lstStyle/>
          <a:p>
            <a:fld id="{AAE100B7-F0F0-BA4B-98D9-DC51A8C921F3}" type="slidenum">
              <a:rPr lang="en-US" smtClean="0"/>
              <a:t>27</a:t>
            </a:fld>
            <a:endParaRPr lang="en-US"/>
          </a:p>
        </p:txBody>
      </p:sp>
    </p:spTree>
    <p:extLst>
      <p:ext uri="{BB962C8B-B14F-4D97-AF65-F5344CB8AC3E}">
        <p14:creationId xmlns:p14="http://schemas.microsoft.com/office/powerpoint/2010/main" val="3466756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know the data type, we use it to declare variables.</a:t>
            </a:r>
          </a:p>
        </p:txBody>
      </p:sp>
      <p:sp>
        <p:nvSpPr>
          <p:cNvPr id="4" name="Slide Number Placeholder 3"/>
          <p:cNvSpPr>
            <a:spLocks noGrp="1"/>
          </p:cNvSpPr>
          <p:nvPr>
            <p:ph type="sldNum" sz="quarter" idx="5"/>
          </p:nvPr>
        </p:nvSpPr>
        <p:spPr/>
        <p:txBody>
          <a:bodyPr/>
          <a:lstStyle/>
          <a:p>
            <a:fld id="{AAE100B7-F0F0-BA4B-98D9-DC51A8C921F3}" type="slidenum">
              <a:rPr lang="en-US" smtClean="0"/>
              <a:t>28</a:t>
            </a:fld>
            <a:endParaRPr lang="en-US"/>
          </a:p>
        </p:txBody>
      </p:sp>
    </p:spTree>
    <p:extLst>
      <p:ext uri="{BB962C8B-B14F-4D97-AF65-F5344CB8AC3E}">
        <p14:creationId xmlns:p14="http://schemas.microsoft.com/office/powerpoint/2010/main" val="1938385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back to our previous example of input. I have </a:t>
            </a:r>
            <a:r>
              <a:rPr lang="en-US" dirty="0" err="1"/>
              <a:t>declarated</a:t>
            </a:r>
            <a:r>
              <a:rPr lang="en-US" dirty="0"/>
              <a:t> a variable "number1" and now I want to assign it a value from the user. Here I use std::</a:t>
            </a:r>
            <a:r>
              <a:rPr lang="en-US" dirty="0" err="1"/>
              <a:t>cin</a:t>
            </a:r>
            <a:r>
              <a:rPr lang="en-US" dirty="0"/>
              <a:t>, which is a global object defined by the C++ library for your program to digest data from the console. When the program encounters this instruction, a prompt ....</a:t>
            </a:r>
          </a:p>
        </p:txBody>
      </p:sp>
      <p:sp>
        <p:nvSpPr>
          <p:cNvPr id="4" name="Slide Number Placeholder 3"/>
          <p:cNvSpPr>
            <a:spLocks noGrp="1"/>
          </p:cNvSpPr>
          <p:nvPr>
            <p:ph type="sldNum" sz="quarter" idx="5"/>
          </p:nvPr>
        </p:nvSpPr>
        <p:spPr/>
        <p:txBody>
          <a:bodyPr/>
          <a:lstStyle/>
          <a:p>
            <a:fld id="{AAE100B7-F0F0-BA4B-98D9-DC51A8C921F3}" type="slidenum">
              <a:rPr lang="en-US" smtClean="0"/>
              <a:t>30</a:t>
            </a:fld>
            <a:endParaRPr lang="en-US"/>
          </a:p>
        </p:txBody>
      </p:sp>
    </p:spTree>
    <p:extLst>
      <p:ext uri="{BB962C8B-B14F-4D97-AF65-F5344CB8AC3E}">
        <p14:creationId xmlns:p14="http://schemas.microsoft.com/office/powerpoint/2010/main" val="2829258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program execution encounter the std::</a:t>
            </a:r>
            <a:r>
              <a:rPr lang="en-US" dirty="0" err="1"/>
              <a:t>cin</a:t>
            </a:r>
            <a:r>
              <a:rPr lang="en-US" dirty="0"/>
              <a:t> instruction, it waits for the user to enter ...</a:t>
            </a:r>
          </a:p>
        </p:txBody>
      </p:sp>
      <p:sp>
        <p:nvSpPr>
          <p:cNvPr id="4" name="Slide Number Placeholder 3"/>
          <p:cNvSpPr>
            <a:spLocks noGrp="1"/>
          </p:cNvSpPr>
          <p:nvPr>
            <p:ph type="sldNum" sz="quarter" idx="5"/>
          </p:nvPr>
        </p:nvSpPr>
        <p:spPr/>
        <p:txBody>
          <a:bodyPr/>
          <a:lstStyle/>
          <a:p>
            <a:fld id="{AAE100B7-F0F0-BA4B-98D9-DC51A8C921F3}" type="slidenum">
              <a:rPr lang="en-US" smtClean="0"/>
              <a:t>31</a:t>
            </a:fld>
            <a:endParaRPr lang="en-US"/>
          </a:p>
        </p:txBody>
      </p:sp>
    </p:spTree>
    <p:extLst>
      <p:ext uri="{BB962C8B-B14F-4D97-AF65-F5344CB8AC3E}">
        <p14:creationId xmlns:p14="http://schemas.microsoft.com/office/powerpoint/2010/main" val="791107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can be numbers (like you phone number), or plain text, images (which are the most commonly used data), audio and video (like </a:t>
            </a:r>
            <a:r>
              <a:rPr lang="en-US" dirty="0" err="1"/>
              <a:t>youtube</a:t>
            </a:r>
            <a:r>
              <a:rPr lang="en-US" dirty="0"/>
              <a:t>). Whichever data you have, we need to compute the data to extract some useful information. We cannot do this by hand, because today's data is so huge and so enormous that we cannot rely on human to do all these things for us. We need to rely on computers because they can compute data much faster than human.</a:t>
            </a:r>
          </a:p>
          <a:p>
            <a:endParaRPr lang="en-US" dirty="0"/>
          </a:p>
          <a:p>
            <a:r>
              <a:rPr lang="en-US" dirty="0"/>
              <a:t>This is indeed very challenging. In the world of computers, everything is digitized. everything is just zero or one. That is what computers see everything in his world. Of course, we must avoid this non-human readable information because no one will be able to interpret zero and one.</a:t>
            </a:r>
          </a:p>
        </p:txBody>
      </p:sp>
      <p:sp>
        <p:nvSpPr>
          <p:cNvPr id="4" name="Slide Number Placeholder 3"/>
          <p:cNvSpPr>
            <a:spLocks noGrp="1"/>
          </p:cNvSpPr>
          <p:nvPr>
            <p:ph type="sldNum" sz="quarter" idx="5"/>
          </p:nvPr>
        </p:nvSpPr>
        <p:spPr/>
        <p:txBody>
          <a:bodyPr/>
          <a:lstStyle/>
          <a:p>
            <a:fld id="{AAE100B7-F0F0-BA4B-98D9-DC51A8C921F3}" type="slidenum">
              <a:rPr lang="en-US" smtClean="0"/>
              <a:t>3</a:t>
            </a:fld>
            <a:endParaRPr lang="en-US"/>
          </a:p>
        </p:txBody>
      </p:sp>
    </p:spTree>
    <p:extLst>
      <p:ext uri="{BB962C8B-B14F-4D97-AF65-F5344CB8AC3E}">
        <p14:creationId xmlns:p14="http://schemas.microsoft.com/office/powerpoint/2010/main" val="36119413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program ... using the assignment operator '='. Assignment operator is the most fundamental building block to construct an expression. A program consists of multiple expressions to describe your behavior.</a:t>
            </a:r>
          </a:p>
          <a:p>
            <a:endParaRPr lang="en-US" dirty="0"/>
          </a:p>
          <a:p>
            <a:r>
              <a:rPr lang="en-US" dirty="0"/>
              <a:t>Notice that the equal sign "=" has nothing to do with the equation you learn from high school, for example, you may need to solve an equation y equals x square plus 1. That is an equation. In C++ program, this is an assignment. The equal sign is an assignment operator and the + is a binary operator that adds two number and return the result to the left-hand side.</a:t>
            </a:r>
          </a:p>
        </p:txBody>
      </p:sp>
      <p:sp>
        <p:nvSpPr>
          <p:cNvPr id="4" name="Slide Number Placeholder 3"/>
          <p:cNvSpPr>
            <a:spLocks noGrp="1"/>
          </p:cNvSpPr>
          <p:nvPr>
            <p:ph type="sldNum" sz="quarter" idx="5"/>
          </p:nvPr>
        </p:nvSpPr>
        <p:spPr/>
        <p:txBody>
          <a:bodyPr/>
          <a:lstStyle/>
          <a:p>
            <a:fld id="{AAE100B7-F0F0-BA4B-98D9-DC51A8C921F3}" type="slidenum">
              <a:rPr lang="en-US" smtClean="0"/>
              <a:t>32</a:t>
            </a:fld>
            <a:endParaRPr lang="en-US"/>
          </a:p>
        </p:txBody>
      </p:sp>
    </p:spTree>
    <p:extLst>
      <p:ext uri="{BB962C8B-B14F-4D97-AF65-F5344CB8AC3E}">
        <p14:creationId xmlns:p14="http://schemas.microsoft.com/office/powerpoint/2010/main" val="41777259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complete this simple addition, we can </a:t>
            </a:r>
            <a:r>
              <a:rPr lang="en-US" dirty="0" err="1"/>
              <a:t>cout</a:t>
            </a:r>
            <a:r>
              <a:rPr lang="en-US" dirty="0"/>
              <a:t> the value of sum. Here I use std::</a:t>
            </a:r>
            <a:r>
              <a:rPr lang="en-US" dirty="0" err="1"/>
              <a:t>endl</a:t>
            </a:r>
            <a:r>
              <a:rPr lang="en-US" dirty="0"/>
              <a:t> to break the line. std::</a:t>
            </a:r>
            <a:r>
              <a:rPr lang="en-US" dirty="0" err="1"/>
              <a:t>endl</a:t>
            </a:r>
            <a:r>
              <a:rPr lang="en-US" dirty="0"/>
              <a:t> is a stream manipulator that outputs a new line and flushes the output stored in std::</a:t>
            </a:r>
            <a:r>
              <a:rPr lang="en-US" dirty="0" err="1"/>
              <a:t>cout</a:t>
            </a:r>
            <a:r>
              <a:rPr lang="en-US" dirty="0"/>
              <a:t>.</a:t>
            </a:r>
          </a:p>
        </p:txBody>
      </p:sp>
      <p:sp>
        <p:nvSpPr>
          <p:cNvPr id="4" name="Slide Number Placeholder 3"/>
          <p:cNvSpPr>
            <a:spLocks noGrp="1"/>
          </p:cNvSpPr>
          <p:nvPr>
            <p:ph type="sldNum" sz="quarter" idx="5"/>
          </p:nvPr>
        </p:nvSpPr>
        <p:spPr/>
        <p:txBody>
          <a:bodyPr/>
          <a:lstStyle/>
          <a:p>
            <a:fld id="{AAE100B7-F0F0-BA4B-98D9-DC51A8C921F3}" type="slidenum">
              <a:rPr lang="en-US" smtClean="0"/>
              <a:t>33</a:t>
            </a:fld>
            <a:endParaRPr lang="en-US"/>
          </a:p>
        </p:txBody>
      </p:sp>
    </p:spTree>
    <p:extLst>
      <p:ext uri="{BB962C8B-B14F-4D97-AF65-F5344CB8AC3E}">
        <p14:creationId xmlns:p14="http://schemas.microsoft.com/office/powerpoint/2010/main" val="2247028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seen a basic C++ program that takes two input number1 and number2 from  the user, sum the two numbers, and store the result in a variable. It's important for us to know how this program actually works on hardware, or memory. Remember that in the first lecture, we talked about C++ is </a:t>
            </a:r>
            <a:r>
              <a:rPr lang="en-US" dirty="0" err="1"/>
              <a:t>powerufl</a:t>
            </a:r>
            <a:r>
              <a:rPr lang="en-US" dirty="0"/>
              <a:t> in mapping your program directly into hardware. One of the fundamental concepts is memory architecture of your data.</a:t>
            </a:r>
          </a:p>
          <a:p>
            <a:endParaRPr lang="en-US" dirty="0"/>
          </a:p>
          <a:p>
            <a:r>
              <a:rPr lang="en-US" dirty="0"/>
              <a:t>(explain each item ...)</a:t>
            </a:r>
          </a:p>
        </p:txBody>
      </p:sp>
      <p:sp>
        <p:nvSpPr>
          <p:cNvPr id="4" name="Slide Number Placeholder 3"/>
          <p:cNvSpPr>
            <a:spLocks noGrp="1"/>
          </p:cNvSpPr>
          <p:nvPr>
            <p:ph type="sldNum" sz="quarter" idx="5"/>
          </p:nvPr>
        </p:nvSpPr>
        <p:spPr/>
        <p:txBody>
          <a:bodyPr/>
          <a:lstStyle/>
          <a:p>
            <a:fld id="{AAE100B7-F0F0-BA4B-98D9-DC51A8C921F3}" type="slidenum">
              <a:rPr lang="en-US" smtClean="0"/>
              <a:t>34</a:t>
            </a:fld>
            <a:endParaRPr lang="en-US"/>
          </a:p>
        </p:txBody>
      </p:sp>
    </p:spTree>
    <p:extLst>
      <p:ext uri="{BB962C8B-B14F-4D97-AF65-F5344CB8AC3E}">
        <p14:creationId xmlns:p14="http://schemas.microsoft.com/office/powerpoint/2010/main" val="33164894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already know, memory is limited. Yes, that means you may not create too many variables, for example, a trillion integers or more. The largest size of the program you can run on your machine depends on the memory size you have. You can get this information when you purchase a laptop or a desktop. For example, below I am showing you a 13 inch surface laptop that has 8GB memory. This literally means your program can run up to 8 GB memory. </a:t>
            </a:r>
          </a:p>
        </p:txBody>
      </p:sp>
      <p:sp>
        <p:nvSpPr>
          <p:cNvPr id="4" name="Slide Number Placeholder 3"/>
          <p:cNvSpPr>
            <a:spLocks noGrp="1"/>
          </p:cNvSpPr>
          <p:nvPr>
            <p:ph type="sldNum" sz="quarter" idx="5"/>
          </p:nvPr>
        </p:nvSpPr>
        <p:spPr/>
        <p:txBody>
          <a:bodyPr/>
          <a:lstStyle/>
          <a:p>
            <a:fld id="{AAE100B7-F0F0-BA4B-98D9-DC51A8C921F3}" type="slidenum">
              <a:rPr lang="en-US" smtClean="0"/>
              <a:t>35</a:t>
            </a:fld>
            <a:endParaRPr lang="en-US"/>
          </a:p>
        </p:txBody>
      </p:sp>
    </p:spTree>
    <p:extLst>
      <p:ext uri="{BB962C8B-B14F-4D97-AF65-F5344CB8AC3E}">
        <p14:creationId xmlns:p14="http://schemas.microsoft.com/office/powerpoint/2010/main" val="1413084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you a better idea about how this simple program works on hardware, let's illustrate the runtime. Here I have the program that takes two inputs and sums their values to an output. On the right-hand side, I have the memory with variable name on the left and their virtual address from byte to byte on the right side. Remember each integer is indeed a 32-bit data, that is 4 bytes, because each byte has 8 bits.</a:t>
            </a:r>
          </a:p>
          <a:p>
            <a:endParaRPr lang="en-US" dirty="0"/>
          </a:p>
          <a:p>
            <a:r>
              <a:rPr lang="en-US" dirty="0"/>
              <a:t>Let's run the program.</a:t>
            </a:r>
          </a:p>
        </p:txBody>
      </p:sp>
      <p:sp>
        <p:nvSpPr>
          <p:cNvPr id="4" name="Slide Number Placeholder 3"/>
          <p:cNvSpPr>
            <a:spLocks noGrp="1"/>
          </p:cNvSpPr>
          <p:nvPr>
            <p:ph type="sldNum" sz="quarter" idx="5"/>
          </p:nvPr>
        </p:nvSpPr>
        <p:spPr/>
        <p:txBody>
          <a:bodyPr/>
          <a:lstStyle/>
          <a:p>
            <a:fld id="{AAE100B7-F0F0-BA4B-98D9-DC51A8C921F3}" type="slidenum">
              <a:rPr lang="en-US" smtClean="0"/>
              <a:t>36</a:t>
            </a:fld>
            <a:endParaRPr lang="en-US"/>
          </a:p>
        </p:txBody>
      </p:sp>
    </p:spTree>
    <p:extLst>
      <p:ext uri="{BB962C8B-B14F-4D97-AF65-F5344CB8AC3E}">
        <p14:creationId xmlns:p14="http://schemas.microsoft.com/office/powerpoint/2010/main" val="30350910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37</a:t>
            </a:fld>
            <a:endParaRPr lang="en-US"/>
          </a:p>
        </p:txBody>
      </p:sp>
    </p:spTree>
    <p:extLst>
      <p:ext uri="{BB962C8B-B14F-4D97-AF65-F5344CB8AC3E}">
        <p14:creationId xmlns:p14="http://schemas.microsoft.com/office/powerpoint/2010/main" val="39675786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the addition operation. Indeed, there are many more. In C++, we have subtraction that subtracts a number from another, multiplication that multiples a number by another, division that divide a number by another, and modulus operation that finds the remainder of a division, for example, if you divide 7 by 3, the remainder is 1.</a:t>
            </a:r>
          </a:p>
        </p:txBody>
      </p:sp>
      <p:sp>
        <p:nvSpPr>
          <p:cNvPr id="4" name="Slide Number Placeholder 3"/>
          <p:cNvSpPr>
            <a:spLocks noGrp="1"/>
          </p:cNvSpPr>
          <p:nvPr>
            <p:ph type="sldNum" sz="quarter" idx="5"/>
          </p:nvPr>
        </p:nvSpPr>
        <p:spPr/>
        <p:txBody>
          <a:bodyPr/>
          <a:lstStyle/>
          <a:p>
            <a:fld id="{AAE100B7-F0F0-BA4B-98D9-DC51A8C921F3}" type="slidenum">
              <a:rPr lang="en-US" smtClean="0"/>
              <a:t>48</a:t>
            </a:fld>
            <a:endParaRPr lang="en-US"/>
          </a:p>
        </p:txBody>
      </p:sp>
    </p:spTree>
    <p:extLst>
      <p:ext uri="{BB962C8B-B14F-4D97-AF65-F5344CB8AC3E}">
        <p14:creationId xmlns:p14="http://schemas.microsoft.com/office/powerpoint/2010/main" val="28962000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AE100B7-F0F0-BA4B-98D9-DC51A8C921F3}" type="slidenum">
              <a:rPr lang="en-US" smtClean="0"/>
              <a:t>49</a:t>
            </a:fld>
            <a:endParaRPr lang="en-US"/>
          </a:p>
        </p:txBody>
      </p:sp>
    </p:spTree>
    <p:extLst>
      <p:ext uri="{BB962C8B-B14F-4D97-AF65-F5344CB8AC3E}">
        <p14:creationId xmlns:p14="http://schemas.microsoft.com/office/powerpoint/2010/main" val="4338359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AE100B7-F0F0-BA4B-98D9-DC51A8C921F3}" type="slidenum">
              <a:rPr lang="en-US" smtClean="0"/>
              <a:t>50</a:t>
            </a:fld>
            <a:endParaRPr lang="en-US"/>
          </a:p>
        </p:txBody>
      </p:sp>
    </p:spTree>
    <p:extLst>
      <p:ext uri="{BB962C8B-B14F-4D97-AF65-F5344CB8AC3E}">
        <p14:creationId xmlns:p14="http://schemas.microsoft.com/office/powerpoint/2010/main" val="4223010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computation, there are two phases, one software and another one hardware. Software is the major layer for people to talk to computer. </a:t>
            </a:r>
            <a:r>
              <a:rPr lang="en-US" dirty="0" err="1"/>
              <a:t>HArdware</a:t>
            </a:r>
            <a:r>
              <a:rPr lang="en-US" dirty="0"/>
              <a:t> is the layer for computer to actually work on your program and run it on computing resources.</a:t>
            </a:r>
          </a:p>
          <a:p>
            <a:endParaRPr lang="en-US" dirty="0"/>
          </a:p>
          <a:p>
            <a:r>
              <a:rPr lang="en-US" dirty="0"/>
              <a:t>By the term you can probably guess, software is more flexible because when you get something wrong, you can just rewrite it, wipe it out and restart everything again.</a:t>
            </a:r>
          </a:p>
          <a:p>
            <a:endParaRPr lang="en-US" dirty="0"/>
          </a:p>
          <a:p>
            <a:r>
              <a:rPr lang="en-US" dirty="0"/>
              <a:t>However, it's a different story on the hardware. When you have a malfunction in hardware, it's million dollars. And the manufacturing process in today's hardware devices are so complicated that you won't afford to have too many errors. This is the fundamental difference between software and hardware.</a:t>
            </a:r>
          </a:p>
        </p:txBody>
      </p:sp>
      <p:sp>
        <p:nvSpPr>
          <p:cNvPr id="4" name="Slide Number Placeholder 3"/>
          <p:cNvSpPr>
            <a:spLocks noGrp="1"/>
          </p:cNvSpPr>
          <p:nvPr>
            <p:ph type="sldNum" sz="quarter" idx="5"/>
          </p:nvPr>
        </p:nvSpPr>
        <p:spPr/>
        <p:txBody>
          <a:bodyPr/>
          <a:lstStyle/>
          <a:p>
            <a:fld id="{AAE100B7-F0F0-BA4B-98D9-DC51A8C921F3}" type="slidenum">
              <a:rPr lang="en-US" smtClean="0"/>
              <a:t>4</a:t>
            </a:fld>
            <a:endParaRPr lang="en-US"/>
          </a:p>
        </p:txBody>
      </p:sp>
    </p:spTree>
    <p:extLst>
      <p:ext uri="{BB962C8B-B14F-4D97-AF65-F5344CB8AC3E}">
        <p14:creationId xmlns:p14="http://schemas.microsoft.com/office/powerpoint/2010/main" val="1923080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software? ...</a:t>
            </a:r>
          </a:p>
        </p:txBody>
      </p:sp>
      <p:sp>
        <p:nvSpPr>
          <p:cNvPr id="4" name="Slide Number Placeholder 3"/>
          <p:cNvSpPr>
            <a:spLocks noGrp="1"/>
          </p:cNvSpPr>
          <p:nvPr>
            <p:ph type="sldNum" sz="quarter" idx="5"/>
          </p:nvPr>
        </p:nvSpPr>
        <p:spPr/>
        <p:txBody>
          <a:bodyPr/>
          <a:lstStyle/>
          <a:p>
            <a:fld id="{AAE100B7-F0F0-BA4B-98D9-DC51A8C921F3}" type="slidenum">
              <a:rPr lang="en-US" smtClean="0"/>
              <a:t>5</a:t>
            </a:fld>
            <a:endParaRPr lang="en-US"/>
          </a:p>
        </p:txBody>
      </p:sp>
    </p:spTree>
    <p:extLst>
      <p:ext uri="{BB962C8B-B14F-4D97-AF65-F5344CB8AC3E}">
        <p14:creationId xmlns:p14="http://schemas.microsoft.com/office/powerpoint/2010/main" val="2512238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operate computers, we must first talk to them. But how do we talk to computers?</a:t>
            </a:r>
          </a:p>
          <a:p>
            <a:endParaRPr lang="en-US" dirty="0"/>
          </a:p>
          <a:p>
            <a:r>
              <a:rPr lang="en-US" dirty="0"/>
              <a:t>Like we talk to human, we use language. We talk to people from different countries using different languages, English, Mandarin, Hindi, and so on, it all depends on countries. For example, if the person comes from the US or the UK, we talk in English. If the person comes from China, we talk in Mandarin.</a:t>
            </a:r>
          </a:p>
          <a:p>
            <a:endParaRPr lang="en-US" dirty="0"/>
          </a:p>
          <a:p>
            <a:r>
              <a:rPr lang="en-US" dirty="0"/>
              <a:t>In computer programming, this "country aspect" translates to "applications". Depending on applications, we have different programming languages, such as C++, Php, python, and </a:t>
            </a:r>
            <a:r>
              <a:rPr lang="en-US" dirty="0" err="1"/>
              <a:t>javascript</a:t>
            </a:r>
            <a:r>
              <a:rPr lang="en-US" dirty="0"/>
              <a:t>. For instance, if you are doing data science, you need quick turnaround time and Python is the best choice. If you are doing computer engineering or electrical engineering, C or C++ is the right language. So, it really depends on the application you target. And the application is driven by the </a:t>
            </a:r>
            <a:r>
              <a:rPr lang="en-US" dirty="0" err="1"/>
              <a:t>marekt</a:t>
            </a:r>
            <a:r>
              <a:rPr lang="en-US" dirty="0"/>
              <a:t>.</a:t>
            </a:r>
          </a:p>
        </p:txBody>
      </p:sp>
      <p:sp>
        <p:nvSpPr>
          <p:cNvPr id="4" name="Slide Number Placeholder 3"/>
          <p:cNvSpPr>
            <a:spLocks noGrp="1"/>
          </p:cNvSpPr>
          <p:nvPr>
            <p:ph type="sldNum" sz="quarter" idx="5"/>
          </p:nvPr>
        </p:nvSpPr>
        <p:spPr/>
        <p:txBody>
          <a:bodyPr/>
          <a:lstStyle/>
          <a:p>
            <a:fld id="{AAE100B7-F0F0-BA4B-98D9-DC51A8C921F3}" type="slidenum">
              <a:rPr lang="en-US" smtClean="0"/>
              <a:t>6</a:t>
            </a:fld>
            <a:endParaRPr lang="en-US"/>
          </a:p>
        </p:txBody>
      </p:sp>
    </p:spTree>
    <p:extLst>
      <p:ext uri="{BB962C8B-B14F-4D97-AF65-F5344CB8AC3E}">
        <p14:creationId xmlns:p14="http://schemas.microsoft.com/office/powerpoint/2010/main" val="1822812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slides shows the top 10 programming languages from multiple resources in 2019. Different tech reports have different results and some of the reports favor their preferred languages. But you can clearly see some of the languages appear in all reports, such as Java, Python, C, and C++, because they are just too important to be ignored. Languages like Java, Python, and C++ dominate the entire software industry.</a:t>
            </a:r>
          </a:p>
        </p:txBody>
      </p:sp>
      <p:sp>
        <p:nvSpPr>
          <p:cNvPr id="4" name="Slide Number Placeholder 3"/>
          <p:cNvSpPr>
            <a:spLocks noGrp="1"/>
          </p:cNvSpPr>
          <p:nvPr>
            <p:ph type="sldNum" sz="quarter" idx="5"/>
          </p:nvPr>
        </p:nvSpPr>
        <p:spPr/>
        <p:txBody>
          <a:bodyPr/>
          <a:lstStyle/>
          <a:p>
            <a:fld id="{AAE100B7-F0F0-BA4B-98D9-DC51A8C921F3}" type="slidenum">
              <a:rPr lang="en-US" smtClean="0"/>
              <a:t>7</a:t>
            </a:fld>
            <a:endParaRPr lang="en-US"/>
          </a:p>
        </p:txBody>
      </p:sp>
    </p:spTree>
    <p:extLst>
      <p:ext uri="{BB962C8B-B14F-4D97-AF65-F5344CB8AC3E}">
        <p14:creationId xmlns:p14="http://schemas.microsoft.com/office/powerpoint/2010/main" val="642204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Roughly speaking, there are two types of programming languages: compiled language and interpreted language. The key difference is: </a:t>
            </a:r>
          </a:p>
          <a:p>
            <a:endParaRPr lang="en-US" dirty="0"/>
          </a:p>
          <a:p>
            <a:r>
              <a:rPr lang="en-US" dirty="0"/>
              <a:t>- the program written in compiled language cannot run directly (...</a:t>
            </a:r>
          </a:p>
          <a:p>
            <a:r>
              <a:rPr lang="en-US" dirty="0"/>
              <a:t>- the program written in interpreted language can run directly (...</a:t>
            </a:r>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8</a:t>
            </a:fld>
            <a:endParaRPr lang="en-US"/>
          </a:p>
        </p:txBody>
      </p:sp>
    </p:spTree>
    <p:extLst>
      <p:ext uri="{BB962C8B-B14F-4D97-AF65-F5344CB8AC3E}">
        <p14:creationId xmlns:p14="http://schemas.microsoft.com/office/powerpoint/2010/main" val="3459898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 example of compilation using C programming language. On the left-hand side we have a source code written in C (you don't need to understand its syntax but just recognize it is a C program). In order to run the code, you need to have a compiler first, and invoke the compiler to compile the source code into machine-readable code. Machine-readable code is also called "assembly". Basically, they are just a bunch of zero and ones. These machine code are highly optimized based on your platform. You know, different platforms have different assembly architectures, such as Windows book, </a:t>
            </a:r>
            <a:r>
              <a:rPr lang="en-US" dirty="0" err="1"/>
              <a:t>MACbook</a:t>
            </a:r>
            <a:r>
              <a:rPr lang="en-US" dirty="0"/>
              <a:t>, Google chrome book, and the compiler can generate the machine code optimized for that platform. </a:t>
            </a:r>
          </a:p>
          <a:p>
            <a:endParaRPr lang="en-US" dirty="0"/>
          </a:p>
          <a:p>
            <a:r>
              <a:rPr lang="en-US" dirty="0"/>
              <a:t>So, a key take-away here is, compiled language can give you the best performance because the program you generated is highly optimized on a particular platform.</a:t>
            </a:r>
          </a:p>
        </p:txBody>
      </p:sp>
      <p:sp>
        <p:nvSpPr>
          <p:cNvPr id="4" name="Slide Number Placeholder 3"/>
          <p:cNvSpPr>
            <a:spLocks noGrp="1"/>
          </p:cNvSpPr>
          <p:nvPr>
            <p:ph type="sldNum" sz="quarter" idx="5"/>
          </p:nvPr>
        </p:nvSpPr>
        <p:spPr/>
        <p:txBody>
          <a:bodyPr/>
          <a:lstStyle/>
          <a:p>
            <a:fld id="{AAE100B7-F0F0-BA4B-98D9-DC51A8C921F3}" type="slidenum">
              <a:rPr lang="en-US" smtClean="0"/>
              <a:t>9</a:t>
            </a:fld>
            <a:endParaRPr lang="en-US"/>
          </a:p>
        </p:txBody>
      </p:sp>
    </p:spTree>
    <p:extLst>
      <p:ext uri="{BB962C8B-B14F-4D97-AF65-F5344CB8AC3E}">
        <p14:creationId xmlns:p14="http://schemas.microsoft.com/office/powerpoint/2010/main" val="3929249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9/9/21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兩項物件">
    <p:spTree>
      <p:nvGrpSpPr>
        <p:cNvPr id="1" name=""/>
        <p:cNvGrpSpPr/>
        <p:nvPr/>
      </p:nvGrpSpPr>
      <p:grpSpPr>
        <a:xfrm>
          <a:off x="0" y="0"/>
          <a:ext cx="0" cy="0"/>
          <a:chOff x="0" y="0"/>
          <a:chExt cx="0" cy="0"/>
        </a:xfrm>
      </p:grpSpPr>
      <p:sp>
        <p:nvSpPr>
          <p:cNvPr id="6" name="文字版面配置區 5"/>
          <p:cNvSpPr>
            <a:spLocks noGrp="1"/>
          </p:cNvSpPr>
          <p:nvPr>
            <p:ph type="body" sz="quarter" idx="10"/>
          </p:nvPr>
        </p:nvSpPr>
        <p:spPr>
          <a:xfrm>
            <a:off x="1871655" y="2708275"/>
            <a:ext cx="1800229" cy="720725"/>
          </a:xfrm>
        </p:spPr>
        <p:txBody>
          <a:bodyPr anchor="b" anchorCtr="1"/>
          <a:lstStyle>
            <a:lvl1pPr marL="0" indent="0">
              <a:buFontTx/>
              <a:buNone/>
              <a:defRPr sz="3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TW" altLang="en-US" dirty="0"/>
          </a:p>
        </p:txBody>
      </p:sp>
      <p:sp>
        <p:nvSpPr>
          <p:cNvPr id="2" name="標題 1"/>
          <p:cNvSpPr>
            <a:spLocks noGrp="1"/>
          </p:cNvSpPr>
          <p:nvPr>
            <p:ph type="title"/>
          </p:nvPr>
        </p:nvSpPr>
        <p:spPr>
          <a:xfrm>
            <a:off x="1691632" y="5589276"/>
            <a:ext cx="2160276" cy="720092"/>
          </a:xfrm>
        </p:spPr>
        <p:txBody>
          <a:bodyPr/>
          <a:lstStyle>
            <a:lvl1pPr>
              <a:defRPr/>
            </a:lvl1pPr>
          </a:lstStyle>
          <a:p>
            <a:endParaRPr lang="zh-TW" altLang="en-US" dirty="0"/>
          </a:p>
        </p:txBody>
      </p:sp>
      <p:sp>
        <p:nvSpPr>
          <p:cNvPr id="3" name="內容版面配置區 2"/>
          <p:cNvSpPr>
            <a:spLocks noGrp="1"/>
          </p:cNvSpPr>
          <p:nvPr>
            <p:ph sz="half" idx="1"/>
          </p:nvPr>
        </p:nvSpPr>
        <p:spPr>
          <a:xfrm>
            <a:off x="431471" y="548632"/>
            <a:ext cx="5580713" cy="1800230"/>
          </a:xfrm>
          <a:ln>
            <a:solidFill>
              <a:schemeClr val="tx1"/>
            </a:solidFill>
          </a:ln>
        </p:spPr>
        <p:txBody>
          <a:bodyPr/>
          <a:lstStyle>
            <a:lvl1pPr marL="0" indent="0">
              <a:buFontTx/>
              <a:buNone/>
              <a:defRPr sz="1600">
                <a:latin typeface="Lucida Console" panose="020B0609040504020204" pitchFamily="49"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按一下以編輯母片文字樣式</a:t>
            </a:r>
          </a:p>
        </p:txBody>
      </p:sp>
      <p:sp>
        <p:nvSpPr>
          <p:cNvPr id="4" name="內容版面配置區 3"/>
          <p:cNvSpPr>
            <a:spLocks noGrp="1"/>
          </p:cNvSpPr>
          <p:nvPr>
            <p:ph sz="half" idx="2"/>
          </p:nvPr>
        </p:nvSpPr>
        <p:spPr>
          <a:xfrm>
            <a:off x="611494" y="3429000"/>
            <a:ext cx="4320552" cy="1260161"/>
          </a:xfrm>
          <a:solidFill>
            <a:srgbClr val="CCECFF"/>
          </a:solidFill>
          <a:ln>
            <a:solidFill>
              <a:schemeClr val="tx1"/>
            </a:solidFill>
          </a:ln>
        </p:spPr>
        <p:txBody>
          <a:bodyPr/>
          <a:lstStyle>
            <a:lvl1pPr marL="0" indent="0">
              <a:buFontTx/>
              <a:buNone/>
              <a:defRPr sz="2000" b="1">
                <a:latin typeface="Courier New" panose="02070309020205020404" pitchFamily="49" charset="0"/>
                <a:cs typeface="Courier New" panose="02070309020205020404" pitchFamily="49"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按一下以編輯母片文字樣式</a:t>
            </a:r>
          </a:p>
        </p:txBody>
      </p:sp>
      <p:sp>
        <p:nvSpPr>
          <p:cNvPr id="8" name="內容版面配置區 7"/>
          <p:cNvSpPr>
            <a:spLocks noGrp="1"/>
          </p:cNvSpPr>
          <p:nvPr>
            <p:ph sz="quarter" idx="11"/>
          </p:nvPr>
        </p:nvSpPr>
        <p:spPr>
          <a:xfrm>
            <a:off x="6192207" y="1448747"/>
            <a:ext cx="1800225" cy="539750"/>
          </a:xfrm>
        </p:spPr>
        <p:txBody>
          <a:bodyPr bIns="0" anchor="b" anchorCtr="1"/>
          <a:lstStyle>
            <a:lvl1pPr marL="0" indent="0">
              <a:buFontTx/>
              <a:buNone/>
              <a:defRPr sz="3200"/>
            </a:lvl1pPr>
          </a:lstStyle>
          <a:p>
            <a:pPr lvl="0"/>
            <a:endParaRPr lang="zh-TW" altLang="en-US" dirty="0"/>
          </a:p>
        </p:txBody>
      </p:sp>
    </p:spTree>
    <p:extLst>
      <p:ext uri="{BB962C8B-B14F-4D97-AF65-F5344CB8AC3E}">
        <p14:creationId xmlns:p14="http://schemas.microsoft.com/office/powerpoint/2010/main" val="871263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9/9/21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9/9/21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9/9/21</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9/9/21</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9/9/21</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9/9/21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9/9/21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9/9/21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tsung-wei-huang/cs142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onlinegdb.com/online_c++_compiler"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jpeg"/><Relationship Id="rId3" Type="http://schemas.openxmlformats.org/officeDocument/2006/relationships/image" Target="../media/image3.png"/><Relationship Id="rId7" Type="http://schemas.openxmlformats.org/officeDocument/2006/relationships/image" Target="../media/image7.jpe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jpeg"/><Relationship Id="rId14" Type="http://schemas.openxmlformats.org/officeDocument/2006/relationships/image" Target="../media/image14.jpe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cppreference.com/w/cpp/language/type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569799"/>
            <a:ext cx="7980533" cy="2221397"/>
          </a:xfrm>
        </p:spPr>
        <p:txBody>
          <a:bodyPr/>
          <a:lstStyle/>
          <a:p>
            <a:r>
              <a:rPr lang="en-US" sz="4800" dirty="0"/>
              <a:t>Lecture 2: Basic C++ I/O and Expression</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
        <p:nvSpPr>
          <p:cNvPr id="3" name="TextBox 2">
            <a:extLst>
              <a:ext uri="{FF2B5EF4-FFF2-40B4-BE49-F238E27FC236}">
                <a16:creationId xmlns:a16="http://schemas.microsoft.com/office/drawing/2014/main" id="{91F20315-DE39-3449-AB66-64DCADCD28A4}"/>
              </a:ext>
            </a:extLst>
          </p:cNvPr>
          <p:cNvSpPr txBox="1"/>
          <p:nvPr/>
        </p:nvSpPr>
        <p:spPr>
          <a:xfrm>
            <a:off x="581732" y="2209701"/>
            <a:ext cx="7833220" cy="461665"/>
          </a:xfrm>
          <a:prstGeom prst="rect">
            <a:avLst/>
          </a:prstGeom>
          <a:noFill/>
        </p:spPr>
        <p:txBody>
          <a:bodyPr wrap="square" rtlCol="0">
            <a:spAutoFit/>
          </a:bodyPr>
          <a:lstStyle/>
          <a:p>
            <a:r>
              <a:rPr lang="en-US" sz="2400" dirty="0"/>
              <a:t>Class page: </a:t>
            </a:r>
            <a:r>
              <a:rPr lang="en-US" sz="2400" dirty="0">
                <a:hlinkClick r:id="rId4"/>
              </a:rPr>
              <a:t>https://github.com/tsung-wei-huang/cs1420</a:t>
            </a:r>
            <a:r>
              <a:rPr lang="en-US" sz="2400" dirty="0"/>
              <a:t> </a:t>
            </a:r>
          </a:p>
        </p:txBody>
      </p:sp>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DF6FAE-128D-9840-8DFD-7FC61451B453}"/>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4AA76A43-39A6-D348-935E-78708ACFC5E5}"/>
              </a:ext>
            </a:extLst>
          </p:cNvPr>
          <p:cNvSpPr>
            <a:spLocks noGrp="1"/>
          </p:cNvSpPr>
          <p:nvPr>
            <p:ph type="title"/>
          </p:nvPr>
        </p:nvSpPr>
        <p:spPr/>
        <p:txBody>
          <a:bodyPr/>
          <a:lstStyle/>
          <a:p>
            <a:r>
              <a:rPr lang="en-US" dirty="0"/>
              <a:t>Compilation can be Very Long</a:t>
            </a:r>
          </a:p>
        </p:txBody>
      </p:sp>
      <p:sp>
        <p:nvSpPr>
          <p:cNvPr id="4" name="Content Placeholder 3">
            <a:extLst>
              <a:ext uri="{FF2B5EF4-FFF2-40B4-BE49-F238E27FC236}">
                <a16:creationId xmlns:a16="http://schemas.microsoft.com/office/drawing/2014/main" id="{E032D7B4-3A14-0645-A748-F877AF74F32D}"/>
              </a:ext>
            </a:extLst>
          </p:cNvPr>
          <p:cNvSpPr>
            <a:spLocks noGrp="1"/>
          </p:cNvSpPr>
          <p:nvPr>
            <p:ph idx="1"/>
          </p:nvPr>
        </p:nvSpPr>
        <p:spPr/>
        <p:txBody>
          <a:bodyPr/>
          <a:lstStyle/>
          <a:p>
            <a:r>
              <a:rPr lang="en-US" dirty="0"/>
              <a:t>May take </a:t>
            </a:r>
            <a:r>
              <a:rPr lang="en-US" i="1" dirty="0">
                <a:solidFill>
                  <a:srgbClr val="FF0000"/>
                </a:solidFill>
              </a:rPr>
              <a:t>HOURS</a:t>
            </a:r>
            <a:r>
              <a:rPr lang="en-US" dirty="0"/>
              <a:t> to compile a large codebase …</a:t>
            </a:r>
          </a:p>
          <a:p>
            <a:pPr lvl="1"/>
            <a:r>
              <a:rPr lang="en-US" dirty="0"/>
              <a:t>Do you know how long it takes to compile Google code?</a:t>
            </a:r>
          </a:p>
        </p:txBody>
      </p:sp>
      <p:pic>
        <p:nvPicPr>
          <p:cNvPr id="6146" name="Picture 2" descr="A Crash Course in Interpreted vs. Compiled Languages | by Daniel ...">
            <a:extLst>
              <a:ext uri="{FF2B5EF4-FFF2-40B4-BE49-F238E27FC236}">
                <a16:creationId xmlns:a16="http://schemas.microsoft.com/office/drawing/2014/main" id="{A1D8A75B-C6D9-2B43-A3A8-1B741FEA1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0243" y="2373883"/>
            <a:ext cx="4473538" cy="3899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293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A0EEB3-895E-F04D-B2A2-D546558E5831}"/>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94386A66-CA47-EA44-871A-646BC0F49EEB}"/>
              </a:ext>
            </a:extLst>
          </p:cNvPr>
          <p:cNvSpPr>
            <a:spLocks noGrp="1"/>
          </p:cNvSpPr>
          <p:nvPr>
            <p:ph type="title"/>
          </p:nvPr>
        </p:nvSpPr>
        <p:spPr/>
        <p:txBody>
          <a:bodyPr/>
          <a:lstStyle/>
          <a:p>
            <a:r>
              <a:rPr lang="en-US" dirty="0"/>
              <a:t>Interpretation</a:t>
            </a:r>
          </a:p>
        </p:txBody>
      </p:sp>
      <p:sp>
        <p:nvSpPr>
          <p:cNvPr id="4" name="Content Placeholder 3">
            <a:extLst>
              <a:ext uri="{FF2B5EF4-FFF2-40B4-BE49-F238E27FC236}">
                <a16:creationId xmlns:a16="http://schemas.microsoft.com/office/drawing/2014/main" id="{D230A645-714A-2345-A012-4BBEC79DBA42}"/>
              </a:ext>
            </a:extLst>
          </p:cNvPr>
          <p:cNvSpPr>
            <a:spLocks noGrp="1"/>
          </p:cNvSpPr>
          <p:nvPr>
            <p:ph idx="1"/>
          </p:nvPr>
        </p:nvSpPr>
        <p:spPr/>
        <p:txBody>
          <a:bodyPr/>
          <a:lstStyle/>
          <a:p>
            <a:r>
              <a:rPr lang="en-US" dirty="0"/>
              <a:t>Run your code line by line</a:t>
            </a:r>
          </a:p>
        </p:txBody>
      </p:sp>
      <p:pic>
        <p:nvPicPr>
          <p:cNvPr id="5122" name="Picture 2" descr="The Programming Process">
            <a:extLst>
              <a:ext uri="{FF2B5EF4-FFF2-40B4-BE49-F238E27FC236}">
                <a16:creationId xmlns:a16="http://schemas.microsoft.com/office/drawing/2014/main" id="{B472B5A6-BB19-A543-AC34-34D792D140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564" y="2080590"/>
            <a:ext cx="3521325" cy="3785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168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BB5E1A-62E2-AF41-A7AE-2F96720859B1}"/>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D654F50F-07B7-D244-A88C-51A02F02D650}"/>
              </a:ext>
            </a:extLst>
          </p:cNvPr>
          <p:cNvSpPr>
            <a:spLocks noGrp="1"/>
          </p:cNvSpPr>
          <p:nvPr>
            <p:ph type="title"/>
          </p:nvPr>
        </p:nvSpPr>
        <p:spPr/>
        <p:txBody>
          <a:bodyPr/>
          <a:lstStyle/>
          <a:p>
            <a:r>
              <a:rPr lang="en-US" dirty="0"/>
              <a:t>Interpretation can be Very Slow</a:t>
            </a:r>
          </a:p>
        </p:txBody>
      </p:sp>
      <p:pic>
        <p:nvPicPr>
          <p:cNvPr id="8194" name="Picture 2" descr="Why Python is Popular Despite Being (Super) Slow | by Bobby | Medium">
            <a:extLst>
              <a:ext uri="{FF2B5EF4-FFF2-40B4-BE49-F238E27FC236}">
                <a16:creationId xmlns:a16="http://schemas.microsoft.com/office/drawing/2014/main" id="{0FEA9580-2C23-4746-9BDC-EFA5E3278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454" y="1248001"/>
            <a:ext cx="6906371" cy="49923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DB1409-1B5E-D941-ACB2-B4F100472695}"/>
              </a:ext>
            </a:extLst>
          </p:cNvPr>
          <p:cNvSpPr txBox="1"/>
          <p:nvPr/>
        </p:nvSpPr>
        <p:spPr>
          <a:xfrm>
            <a:off x="1272209" y="5753471"/>
            <a:ext cx="852413" cy="369332"/>
          </a:xfrm>
          <a:prstGeom prst="rect">
            <a:avLst/>
          </a:prstGeom>
          <a:noFill/>
        </p:spPr>
        <p:txBody>
          <a:bodyPr wrap="none" rtlCol="0">
            <a:spAutoFit/>
          </a:bodyPr>
          <a:lstStyle/>
          <a:p>
            <a:r>
              <a:rPr lang="en-US" dirty="0"/>
              <a:t>Python</a:t>
            </a:r>
          </a:p>
        </p:txBody>
      </p:sp>
    </p:spTree>
    <p:extLst>
      <p:ext uri="{BB962C8B-B14F-4D97-AF65-F5344CB8AC3E}">
        <p14:creationId xmlns:p14="http://schemas.microsoft.com/office/powerpoint/2010/main" val="3193706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6B4315-AD4B-2647-AD1F-E453E7B8838F}"/>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FF389495-CEED-E640-B0CC-A7D030F75BC6}"/>
              </a:ext>
            </a:extLst>
          </p:cNvPr>
          <p:cNvSpPr>
            <a:spLocks noGrp="1"/>
          </p:cNvSpPr>
          <p:nvPr>
            <p:ph type="title"/>
          </p:nvPr>
        </p:nvSpPr>
        <p:spPr/>
        <p:txBody>
          <a:bodyPr/>
          <a:lstStyle/>
          <a:p>
            <a:r>
              <a:rPr lang="en-US" dirty="0"/>
              <a:t>Pros and Cons</a:t>
            </a:r>
          </a:p>
        </p:txBody>
      </p:sp>
      <p:sp>
        <p:nvSpPr>
          <p:cNvPr id="4" name="Content Placeholder 3">
            <a:extLst>
              <a:ext uri="{FF2B5EF4-FFF2-40B4-BE49-F238E27FC236}">
                <a16:creationId xmlns:a16="http://schemas.microsoft.com/office/drawing/2014/main" id="{5216CAE5-EBD9-0B41-8449-EEBF80B25F2A}"/>
              </a:ext>
            </a:extLst>
          </p:cNvPr>
          <p:cNvSpPr>
            <a:spLocks noGrp="1"/>
          </p:cNvSpPr>
          <p:nvPr>
            <p:ph idx="1"/>
          </p:nvPr>
        </p:nvSpPr>
        <p:spPr/>
        <p:txBody>
          <a:bodyPr/>
          <a:lstStyle/>
          <a:p>
            <a:r>
              <a:rPr lang="en-US" dirty="0"/>
              <a:t>Again, real cost depends on applications</a:t>
            </a:r>
          </a:p>
        </p:txBody>
      </p:sp>
      <p:pic>
        <p:nvPicPr>
          <p:cNvPr id="2050" name="Picture 2" descr="Source Code And Language Differences">
            <a:extLst>
              <a:ext uri="{FF2B5EF4-FFF2-40B4-BE49-F238E27FC236}">
                <a16:creationId xmlns:a16="http://schemas.microsoft.com/office/drawing/2014/main" id="{B9C03417-8C91-DA41-AC87-29315852C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600" y="2030799"/>
            <a:ext cx="7670800" cy="425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909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A20168-06EF-204A-81FA-A74507C2E1F6}"/>
              </a:ext>
            </a:extLst>
          </p:cNvPr>
          <p:cNvSpPr>
            <a:spLocks noGrp="1"/>
          </p:cNvSpPr>
          <p:nvPr>
            <p:ph type="sldNum" sz="quarter" idx="12"/>
          </p:nvPr>
        </p:nvSpPr>
        <p:spPr/>
        <p:txBody>
          <a:bodyPr/>
          <a:lstStyle/>
          <a:p>
            <a:fld id="{4E77BC79-9480-1042-96E1-82B94DA0811E}" type="slidenum">
              <a:rPr lang="en-US" smtClean="0"/>
              <a:t>14</a:t>
            </a:fld>
            <a:endParaRPr lang="en-US"/>
          </a:p>
        </p:txBody>
      </p:sp>
      <p:sp>
        <p:nvSpPr>
          <p:cNvPr id="3" name="Title 2">
            <a:extLst>
              <a:ext uri="{FF2B5EF4-FFF2-40B4-BE49-F238E27FC236}">
                <a16:creationId xmlns:a16="http://schemas.microsoft.com/office/drawing/2014/main" id="{B368B8E4-D36F-A34C-AB2A-E537CF481673}"/>
              </a:ext>
            </a:extLst>
          </p:cNvPr>
          <p:cNvSpPr>
            <a:spLocks noGrp="1"/>
          </p:cNvSpPr>
          <p:nvPr>
            <p:ph type="title"/>
          </p:nvPr>
        </p:nvSpPr>
        <p:spPr/>
        <p:txBody>
          <a:bodyPr/>
          <a:lstStyle/>
          <a:p>
            <a:r>
              <a:rPr lang="en-US" dirty="0"/>
              <a:t>Just-in-time Compilation</a:t>
            </a:r>
          </a:p>
        </p:txBody>
      </p:sp>
      <p:sp>
        <p:nvSpPr>
          <p:cNvPr id="4" name="Content Placeholder 3">
            <a:extLst>
              <a:ext uri="{FF2B5EF4-FFF2-40B4-BE49-F238E27FC236}">
                <a16:creationId xmlns:a16="http://schemas.microsoft.com/office/drawing/2014/main" id="{3E2FBC6C-211B-AF4F-B300-4913C0CA9965}"/>
              </a:ext>
            </a:extLst>
          </p:cNvPr>
          <p:cNvSpPr>
            <a:spLocks noGrp="1"/>
          </p:cNvSpPr>
          <p:nvPr>
            <p:ph idx="1"/>
          </p:nvPr>
        </p:nvSpPr>
        <p:spPr/>
        <p:txBody>
          <a:bodyPr/>
          <a:lstStyle/>
          <a:p>
            <a:r>
              <a:rPr lang="en-US" dirty="0"/>
              <a:t>A mix of both (e.g., JavaScript)</a:t>
            </a:r>
          </a:p>
        </p:txBody>
      </p:sp>
      <p:pic>
        <p:nvPicPr>
          <p:cNvPr id="4098" name="Picture 2" descr="Compiled and Interpreted Languages · What is Programming">
            <a:extLst>
              <a:ext uri="{FF2B5EF4-FFF2-40B4-BE49-F238E27FC236}">
                <a16:creationId xmlns:a16="http://schemas.microsoft.com/office/drawing/2014/main" id="{04350C3E-01BE-6843-9EA0-35031B186A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96247"/>
            <a:ext cx="9144000" cy="404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229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24E83A-3F0F-9745-BD28-3F0DA559388C}"/>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59EAF514-D7A6-5240-A8F7-506535A8DF67}"/>
              </a:ext>
            </a:extLst>
          </p:cNvPr>
          <p:cNvSpPr>
            <a:spLocks noGrp="1"/>
          </p:cNvSpPr>
          <p:nvPr>
            <p:ph type="title"/>
          </p:nvPr>
        </p:nvSpPr>
        <p:spPr/>
        <p:txBody>
          <a:bodyPr/>
          <a:lstStyle/>
          <a:p>
            <a:r>
              <a:rPr lang="en-US" dirty="0"/>
              <a:t>What Types of Language you will use?</a:t>
            </a:r>
          </a:p>
        </p:txBody>
      </p:sp>
      <p:sp>
        <p:nvSpPr>
          <p:cNvPr id="4" name="Content Placeholder 3">
            <a:extLst>
              <a:ext uri="{FF2B5EF4-FFF2-40B4-BE49-F238E27FC236}">
                <a16:creationId xmlns:a16="http://schemas.microsoft.com/office/drawing/2014/main" id="{99F7924C-8AB1-6449-8673-F72EF3442C07}"/>
              </a:ext>
            </a:extLst>
          </p:cNvPr>
          <p:cNvSpPr>
            <a:spLocks noGrp="1"/>
          </p:cNvSpPr>
          <p:nvPr>
            <p:ph idx="1"/>
          </p:nvPr>
        </p:nvSpPr>
        <p:spPr/>
        <p:txBody>
          <a:bodyPr/>
          <a:lstStyle/>
          <a:p>
            <a:r>
              <a:rPr lang="en-US" dirty="0"/>
              <a:t>I am doing embedded software for autonomous cars</a:t>
            </a:r>
          </a:p>
          <a:p>
            <a:r>
              <a:rPr lang="en-US" dirty="0"/>
              <a:t>I am working on performance-critical applications</a:t>
            </a:r>
          </a:p>
          <a:p>
            <a:r>
              <a:rPr lang="en-US" dirty="0"/>
              <a:t>I am building a high-frequency trading platform</a:t>
            </a:r>
          </a:p>
          <a:p>
            <a:r>
              <a:rPr lang="en-US" dirty="0"/>
              <a:t>I am prototyping my software products</a:t>
            </a:r>
          </a:p>
          <a:p>
            <a:r>
              <a:rPr lang="en-US" dirty="0"/>
              <a:t>I am building circuit design software</a:t>
            </a:r>
          </a:p>
          <a:p>
            <a:r>
              <a:rPr lang="en-US" dirty="0"/>
              <a:t>I am creating my own website</a:t>
            </a:r>
          </a:p>
          <a:p>
            <a:endParaRPr lang="en-US" dirty="0"/>
          </a:p>
        </p:txBody>
      </p:sp>
    </p:spTree>
    <p:extLst>
      <p:ext uri="{BB962C8B-B14F-4D97-AF65-F5344CB8AC3E}">
        <p14:creationId xmlns:p14="http://schemas.microsoft.com/office/powerpoint/2010/main" val="165328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034BB1-C85F-904A-8E17-F1602B8AA2C1}"/>
              </a:ext>
            </a:extLst>
          </p:cNvPr>
          <p:cNvSpPr>
            <a:spLocks noGrp="1"/>
          </p:cNvSpPr>
          <p:nvPr>
            <p:ph type="sldNum" sz="quarter" idx="12"/>
          </p:nvPr>
        </p:nvSpPr>
        <p:spPr/>
        <p:txBody>
          <a:bodyPr/>
          <a:lstStyle/>
          <a:p>
            <a:fld id="{4E77BC79-9480-1042-96E1-82B94DA0811E}" type="slidenum">
              <a:rPr lang="en-US" smtClean="0"/>
              <a:t>16</a:t>
            </a:fld>
            <a:endParaRPr lang="en-US"/>
          </a:p>
        </p:txBody>
      </p:sp>
      <p:sp>
        <p:nvSpPr>
          <p:cNvPr id="3" name="Title 2">
            <a:extLst>
              <a:ext uri="{FF2B5EF4-FFF2-40B4-BE49-F238E27FC236}">
                <a16:creationId xmlns:a16="http://schemas.microsoft.com/office/drawing/2014/main" id="{751AEF0A-0608-1C41-A5D4-FE56C3A4982A}"/>
              </a:ext>
            </a:extLst>
          </p:cNvPr>
          <p:cNvSpPr>
            <a:spLocks noGrp="1"/>
          </p:cNvSpPr>
          <p:nvPr>
            <p:ph type="title"/>
          </p:nvPr>
        </p:nvSpPr>
        <p:spPr/>
        <p:txBody>
          <a:bodyPr/>
          <a:lstStyle/>
          <a:p>
            <a:r>
              <a:rPr lang="en-US" dirty="0"/>
              <a:t>Programming Environment</a:t>
            </a:r>
          </a:p>
        </p:txBody>
      </p:sp>
      <p:sp>
        <p:nvSpPr>
          <p:cNvPr id="4" name="Content Placeholder 3">
            <a:extLst>
              <a:ext uri="{FF2B5EF4-FFF2-40B4-BE49-F238E27FC236}">
                <a16:creationId xmlns:a16="http://schemas.microsoft.com/office/drawing/2014/main" id="{43287E5F-984B-9641-A9FD-E8F1F6F1141C}"/>
              </a:ext>
            </a:extLst>
          </p:cNvPr>
          <p:cNvSpPr>
            <a:spLocks noGrp="1"/>
          </p:cNvSpPr>
          <p:nvPr>
            <p:ph idx="1"/>
          </p:nvPr>
        </p:nvSpPr>
        <p:spPr>
          <a:xfrm>
            <a:off x="628651" y="1295944"/>
            <a:ext cx="5189054" cy="4659339"/>
          </a:xfrm>
        </p:spPr>
        <p:txBody>
          <a:bodyPr/>
          <a:lstStyle/>
          <a:p>
            <a:r>
              <a:rPr lang="en-US" dirty="0"/>
              <a:t>Terminal</a:t>
            </a:r>
          </a:p>
          <a:p>
            <a:pPr lvl="1" algn="just"/>
            <a:r>
              <a:rPr lang="en-US" sz="1600" dirty="0"/>
              <a:t>A computer terminal is an electronic or electromechanical hardware device that can be used for </a:t>
            </a:r>
            <a:r>
              <a:rPr lang="en-US" sz="1600" i="1" dirty="0">
                <a:solidFill>
                  <a:srgbClr val="FF0000"/>
                </a:solidFill>
              </a:rPr>
              <a:t>entering data into</a:t>
            </a:r>
            <a:r>
              <a:rPr lang="en-US" sz="1600" dirty="0"/>
              <a:t>, and displaying or printing data from, a computer or a computing system.</a:t>
            </a:r>
          </a:p>
        </p:txBody>
      </p:sp>
      <p:pic>
        <p:nvPicPr>
          <p:cNvPr id="9218" name="Picture 2" descr="15 Terminal commands that every Mac user should know | iMore">
            <a:extLst>
              <a:ext uri="{FF2B5EF4-FFF2-40B4-BE49-F238E27FC236}">
                <a16:creationId xmlns:a16="http://schemas.microsoft.com/office/drawing/2014/main" id="{81AA309D-CF18-8E42-AD0F-65557CB69D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10" t="5760" r="6740" b="15767"/>
          <a:stretch/>
        </p:blipFill>
        <p:spPr bwMode="auto">
          <a:xfrm>
            <a:off x="436495" y="3167269"/>
            <a:ext cx="5512017" cy="330673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B3985930-4639-3940-AC31-F66E82596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85" y="1235764"/>
            <a:ext cx="2408584" cy="240858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Elbow Connector 5">
            <a:extLst>
              <a:ext uri="{FF2B5EF4-FFF2-40B4-BE49-F238E27FC236}">
                <a16:creationId xmlns:a16="http://schemas.microsoft.com/office/drawing/2014/main" id="{F44676B6-EC12-5446-9896-B4764F575CEF}"/>
              </a:ext>
            </a:extLst>
          </p:cNvPr>
          <p:cNvCxnSpPr>
            <a:stCxn id="9220" idx="2"/>
            <a:endCxn id="9218" idx="3"/>
          </p:cNvCxnSpPr>
          <p:nvPr/>
        </p:nvCxnSpPr>
        <p:spPr>
          <a:xfrm rot="5400000">
            <a:off x="6111700" y="3481161"/>
            <a:ext cx="1176291" cy="1502665"/>
          </a:xfrm>
          <a:prstGeom prst="bentConnector2">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621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BEE21D-324B-114D-953C-DC55ABD328E0}"/>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C416CFC3-C138-BE44-85AD-735C82FD102C}"/>
              </a:ext>
            </a:extLst>
          </p:cNvPr>
          <p:cNvSpPr>
            <a:spLocks noGrp="1"/>
          </p:cNvSpPr>
          <p:nvPr>
            <p:ph type="title"/>
          </p:nvPr>
        </p:nvSpPr>
        <p:spPr/>
        <p:txBody>
          <a:bodyPr/>
          <a:lstStyle/>
          <a:p>
            <a:r>
              <a:rPr lang="en-US" dirty="0"/>
              <a:t>Editor (I normally use VIM)</a:t>
            </a:r>
          </a:p>
        </p:txBody>
      </p:sp>
      <p:sp>
        <p:nvSpPr>
          <p:cNvPr id="4" name="Content Placeholder 3">
            <a:extLst>
              <a:ext uri="{FF2B5EF4-FFF2-40B4-BE49-F238E27FC236}">
                <a16:creationId xmlns:a16="http://schemas.microsoft.com/office/drawing/2014/main" id="{A8EC3467-4C30-374C-92A1-26761C2829D5}"/>
              </a:ext>
            </a:extLst>
          </p:cNvPr>
          <p:cNvSpPr>
            <a:spLocks noGrp="1"/>
          </p:cNvSpPr>
          <p:nvPr>
            <p:ph idx="1"/>
          </p:nvPr>
        </p:nvSpPr>
        <p:spPr/>
        <p:txBody>
          <a:bodyPr/>
          <a:lstStyle/>
          <a:p>
            <a:endParaRPr lang="en-US"/>
          </a:p>
        </p:txBody>
      </p:sp>
      <p:pic>
        <p:nvPicPr>
          <p:cNvPr id="10244" name="Picture 4" descr="A Look at Vim, a Text Editor for the Ages – The New Stack">
            <a:extLst>
              <a:ext uri="{FF2B5EF4-FFF2-40B4-BE49-F238E27FC236}">
                <a16:creationId xmlns:a16="http://schemas.microsoft.com/office/drawing/2014/main" id="{62FCD5D5-DA97-6A40-B388-75A59BC28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16" y="1295944"/>
            <a:ext cx="7950245" cy="4728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452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2B61C0-1AE2-C64C-9BBD-E5FE25DA7DAF}"/>
              </a:ext>
            </a:extLst>
          </p:cNvPr>
          <p:cNvSpPr>
            <a:spLocks noGrp="1"/>
          </p:cNvSpPr>
          <p:nvPr>
            <p:ph type="sldNum" sz="quarter" idx="12"/>
          </p:nvPr>
        </p:nvSpPr>
        <p:spPr/>
        <p:txBody>
          <a:bodyPr/>
          <a:lstStyle/>
          <a:p>
            <a:fld id="{4E77BC79-9480-1042-96E1-82B94DA0811E}" type="slidenum">
              <a:rPr lang="en-US" smtClean="0"/>
              <a:t>18</a:t>
            </a:fld>
            <a:endParaRPr lang="en-US"/>
          </a:p>
        </p:txBody>
      </p:sp>
      <p:sp>
        <p:nvSpPr>
          <p:cNvPr id="3" name="Title 2">
            <a:extLst>
              <a:ext uri="{FF2B5EF4-FFF2-40B4-BE49-F238E27FC236}">
                <a16:creationId xmlns:a16="http://schemas.microsoft.com/office/drawing/2014/main" id="{688210F3-B8A9-5D44-95A3-8E90E95868B4}"/>
              </a:ext>
            </a:extLst>
          </p:cNvPr>
          <p:cNvSpPr>
            <a:spLocks noGrp="1"/>
          </p:cNvSpPr>
          <p:nvPr>
            <p:ph type="title"/>
          </p:nvPr>
        </p:nvSpPr>
        <p:spPr/>
        <p:txBody>
          <a:bodyPr/>
          <a:lstStyle/>
          <a:p>
            <a:r>
              <a:rPr lang="en-US" dirty="0"/>
              <a:t>There are also online C++ Editors</a:t>
            </a:r>
          </a:p>
        </p:txBody>
      </p:sp>
      <p:sp>
        <p:nvSpPr>
          <p:cNvPr id="4" name="Content Placeholder 3">
            <a:extLst>
              <a:ext uri="{FF2B5EF4-FFF2-40B4-BE49-F238E27FC236}">
                <a16:creationId xmlns:a16="http://schemas.microsoft.com/office/drawing/2014/main" id="{8107746F-0301-0A4B-9BEB-0106F63A637C}"/>
              </a:ext>
            </a:extLst>
          </p:cNvPr>
          <p:cNvSpPr>
            <a:spLocks noGrp="1"/>
          </p:cNvSpPr>
          <p:nvPr>
            <p:ph idx="1"/>
          </p:nvPr>
        </p:nvSpPr>
        <p:spPr/>
        <p:txBody>
          <a:bodyPr/>
          <a:lstStyle/>
          <a:p>
            <a:r>
              <a:rPr lang="en-US" dirty="0">
                <a:hlinkClick r:id="rId3"/>
              </a:rPr>
              <a:t>https://www.onlinegdb.com/online_c++_compiler</a:t>
            </a:r>
            <a:endParaRPr lang="en-US" dirty="0"/>
          </a:p>
        </p:txBody>
      </p:sp>
      <p:pic>
        <p:nvPicPr>
          <p:cNvPr id="8" name="Picture 7">
            <a:extLst>
              <a:ext uri="{FF2B5EF4-FFF2-40B4-BE49-F238E27FC236}">
                <a16:creationId xmlns:a16="http://schemas.microsoft.com/office/drawing/2014/main" id="{53AF96C1-EEF4-264F-9F31-F28B58BE9F07}"/>
              </a:ext>
            </a:extLst>
          </p:cNvPr>
          <p:cNvPicPr>
            <a:picLocks noChangeAspect="1"/>
          </p:cNvPicPr>
          <p:nvPr/>
        </p:nvPicPr>
        <p:blipFill>
          <a:blip r:embed="rId4"/>
          <a:stretch>
            <a:fillRect/>
          </a:stretch>
        </p:blipFill>
        <p:spPr>
          <a:xfrm>
            <a:off x="628650" y="1984565"/>
            <a:ext cx="7872596" cy="4555383"/>
          </a:xfrm>
          <a:prstGeom prst="rect">
            <a:avLst/>
          </a:prstGeom>
        </p:spPr>
      </p:pic>
    </p:spTree>
    <p:extLst>
      <p:ext uri="{BB962C8B-B14F-4D97-AF65-F5344CB8AC3E}">
        <p14:creationId xmlns:p14="http://schemas.microsoft.com/office/powerpoint/2010/main" val="1799491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DB7243-0A33-CF4E-831F-10CD7F927B12}"/>
              </a:ext>
            </a:extLst>
          </p:cNvPr>
          <p:cNvSpPr>
            <a:spLocks noGrp="1"/>
          </p:cNvSpPr>
          <p:nvPr>
            <p:ph type="sldNum" sz="quarter" idx="12"/>
          </p:nvPr>
        </p:nvSpPr>
        <p:spPr/>
        <p:txBody>
          <a:bodyPr/>
          <a:lstStyle/>
          <a:p>
            <a:fld id="{4E77BC79-9480-1042-96E1-82B94DA0811E}" type="slidenum">
              <a:rPr lang="en-US" smtClean="0"/>
              <a:t>19</a:t>
            </a:fld>
            <a:endParaRPr lang="en-US"/>
          </a:p>
        </p:txBody>
      </p:sp>
      <p:sp>
        <p:nvSpPr>
          <p:cNvPr id="3" name="Title 2">
            <a:extLst>
              <a:ext uri="{FF2B5EF4-FFF2-40B4-BE49-F238E27FC236}">
                <a16:creationId xmlns:a16="http://schemas.microsoft.com/office/drawing/2014/main" id="{B0934D82-C3B9-0E4C-A7A1-1B2C9A336FAA}"/>
              </a:ext>
            </a:extLst>
          </p:cNvPr>
          <p:cNvSpPr>
            <a:spLocks noGrp="1"/>
          </p:cNvSpPr>
          <p:nvPr>
            <p:ph type="title"/>
          </p:nvPr>
        </p:nvSpPr>
        <p:spPr/>
        <p:txBody>
          <a:bodyPr/>
          <a:lstStyle/>
          <a:p>
            <a:r>
              <a:rPr lang="en-US" dirty="0"/>
              <a:t>Output - I</a:t>
            </a:r>
          </a:p>
        </p:txBody>
      </p:sp>
      <p:pic>
        <p:nvPicPr>
          <p:cNvPr id="6" name="Picture 1" descr="cpphtp7LOV_02slides_Page_03.png">
            <a:extLst>
              <a:ext uri="{FF2B5EF4-FFF2-40B4-BE49-F238E27FC236}">
                <a16:creationId xmlns:a16="http://schemas.microsoft.com/office/drawing/2014/main" id="{935FF972-CDCE-D24A-A2F3-B0CEF6D06842}"/>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3937" t="6482" r="20471" b="44332"/>
          <a:stretch/>
        </p:blipFill>
        <p:spPr bwMode="auto">
          <a:xfrm>
            <a:off x="395536" y="1843414"/>
            <a:ext cx="8685212" cy="3430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2A7C0E3E-73E1-F447-BEF8-C461E07BB9EC}"/>
              </a:ext>
            </a:extLst>
          </p:cNvPr>
          <p:cNvSpPr/>
          <p:nvPr/>
        </p:nvSpPr>
        <p:spPr>
          <a:xfrm>
            <a:off x="1027043" y="1974574"/>
            <a:ext cx="2888974" cy="26504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045053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32DDEE-42C6-7E45-8C8B-B005BE88CCC9}"/>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1F6354D4-A130-5248-AC3B-EF7B90431FE4}"/>
              </a:ext>
            </a:extLst>
          </p:cNvPr>
          <p:cNvSpPr>
            <a:spLocks noGrp="1"/>
          </p:cNvSpPr>
          <p:nvPr>
            <p:ph type="title"/>
          </p:nvPr>
        </p:nvSpPr>
        <p:spPr/>
        <p:txBody>
          <a:bodyPr>
            <a:normAutofit/>
          </a:bodyPr>
          <a:lstStyle/>
          <a:p>
            <a:r>
              <a:rPr lang="en-US" dirty="0"/>
              <a:t>Our World is Driven by Computing</a:t>
            </a:r>
          </a:p>
        </p:txBody>
      </p:sp>
      <p:grpSp>
        <p:nvGrpSpPr>
          <p:cNvPr id="5" name="Group 3">
            <a:extLst>
              <a:ext uri="{FF2B5EF4-FFF2-40B4-BE49-F238E27FC236}">
                <a16:creationId xmlns:a16="http://schemas.microsoft.com/office/drawing/2014/main" id="{6F442744-7CA9-354F-AD4E-0806D1ED49F3}"/>
              </a:ext>
            </a:extLst>
          </p:cNvPr>
          <p:cNvGrpSpPr>
            <a:grpSpLocks/>
          </p:cNvGrpSpPr>
          <p:nvPr/>
        </p:nvGrpSpPr>
        <p:grpSpPr bwMode="auto">
          <a:xfrm>
            <a:off x="863090" y="1757363"/>
            <a:ext cx="7658100" cy="4762500"/>
            <a:chOff x="48" y="984"/>
            <a:chExt cx="5712" cy="3205"/>
          </a:xfrm>
        </p:grpSpPr>
        <p:sp>
          <p:nvSpPr>
            <p:cNvPr id="6" name="Oval 4">
              <a:extLst>
                <a:ext uri="{FF2B5EF4-FFF2-40B4-BE49-F238E27FC236}">
                  <a16:creationId xmlns:a16="http://schemas.microsoft.com/office/drawing/2014/main" id="{ABDB8CE8-D2C1-3245-A0A4-32B2393CF0FF}"/>
                </a:ext>
              </a:extLst>
            </p:cNvPr>
            <p:cNvSpPr>
              <a:spLocks noChangeArrowheads="1"/>
            </p:cNvSpPr>
            <p:nvPr/>
          </p:nvSpPr>
          <p:spPr bwMode="gray">
            <a:xfrm>
              <a:off x="1212" y="2472"/>
              <a:ext cx="3536" cy="1584"/>
            </a:xfrm>
            <a:prstGeom prst="ellipse">
              <a:avLst/>
            </a:prstGeom>
            <a:noFill/>
            <a:ln w="38100">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91432" tIns="45716" rIns="91432" bIns="45716" anchor="ct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spcBef>
                  <a:spcPct val="0"/>
                </a:spcBef>
                <a:buFontTx/>
                <a:buNone/>
              </a:pPr>
              <a:endParaRPr kumimoji="0" lang="zh-TW" altLang="zh-TW" sz="2400" i="1">
                <a:latin typeface="Times New Roman" panose="02020603050405020304" pitchFamily="18" charset="0"/>
              </a:endParaRPr>
            </a:p>
          </p:txBody>
        </p:sp>
        <p:sp>
          <p:nvSpPr>
            <p:cNvPr id="7" name="Oval 5">
              <a:extLst>
                <a:ext uri="{FF2B5EF4-FFF2-40B4-BE49-F238E27FC236}">
                  <a16:creationId xmlns:a16="http://schemas.microsoft.com/office/drawing/2014/main" id="{4ED0369E-6FB0-D849-903F-438674F426C7}"/>
                </a:ext>
              </a:extLst>
            </p:cNvPr>
            <p:cNvSpPr>
              <a:spLocks noChangeArrowheads="1"/>
            </p:cNvSpPr>
            <p:nvPr/>
          </p:nvSpPr>
          <p:spPr bwMode="gray">
            <a:xfrm>
              <a:off x="432" y="1128"/>
              <a:ext cx="2808" cy="2448"/>
            </a:xfrm>
            <a:prstGeom prst="ellipse">
              <a:avLst/>
            </a:prstGeom>
            <a:noFill/>
            <a:ln w="38100">
              <a:solidFill>
                <a:srgbClr val="CCFF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endParaRPr lang="zh-TW" altLang="en-US" sz="1800"/>
            </a:p>
          </p:txBody>
        </p:sp>
        <p:sp>
          <p:nvSpPr>
            <p:cNvPr id="8" name="Oval 6">
              <a:extLst>
                <a:ext uri="{FF2B5EF4-FFF2-40B4-BE49-F238E27FC236}">
                  <a16:creationId xmlns:a16="http://schemas.microsoft.com/office/drawing/2014/main" id="{266D12B1-F026-8C41-9C46-7A5BA1F48D02}"/>
                </a:ext>
              </a:extLst>
            </p:cNvPr>
            <p:cNvSpPr>
              <a:spLocks noChangeArrowheads="1"/>
            </p:cNvSpPr>
            <p:nvPr/>
          </p:nvSpPr>
          <p:spPr bwMode="gray">
            <a:xfrm>
              <a:off x="2772" y="1080"/>
              <a:ext cx="2756" cy="2448"/>
            </a:xfrm>
            <a:prstGeom prst="ellipse">
              <a:avLst/>
            </a:prstGeom>
            <a:noFill/>
            <a:ln w="38100">
              <a:solidFill>
                <a:srgbClr val="FF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endParaRPr lang="zh-TW" altLang="en-US" sz="1800"/>
            </a:p>
          </p:txBody>
        </p:sp>
        <p:pic>
          <p:nvPicPr>
            <p:cNvPr id="9" name="Picture 7" descr="420bln">
              <a:extLst>
                <a:ext uri="{FF2B5EF4-FFF2-40B4-BE49-F238E27FC236}">
                  <a16:creationId xmlns:a16="http://schemas.microsoft.com/office/drawing/2014/main" id="{51014015-A4C2-F340-91BC-E575A1FFF5B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1716" y="3312"/>
              <a:ext cx="540" cy="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600et-m">
              <a:extLst>
                <a:ext uri="{FF2B5EF4-FFF2-40B4-BE49-F238E27FC236}">
                  <a16:creationId xmlns:a16="http://schemas.microsoft.com/office/drawing/2014/main" id="{2A320D03-C6AA-B944-B255-8FF4AE983FBA}"/>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2307" y="2880"/>
              <a:ext cx="728"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descr="sch110">
              <a:extLst>
                <a:ext uri="{FF2B5EF4-FFF2-40B4-BE49-F238E27FC236}">
                  <a16:creationId xmlns:a16="http://schemas.microsoft.com/office/drawing/2014/main" id="{AA3F40B4-B109-8F45-B006-03DD11874518}"/>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576" y="1344"/>
              <a:ext cx="268"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0">
              <a:extLst>
                <a:ext uri="{FF2B5EF4-FFF2-40B4-BE49-F238E27FC236}">
                  <a16:creationId xmlns:a16="http://schemas.microsoft.com/office/drawing/2014/main" id="{C6FD91C8-D5A1-9A43-8C86-9F481E000E9F}"/>
                </a:ext>
              </a:extLst>
            </p:cNvPr>
            <p:cNvSpPr txBox="1">
              <a:spLocks noChangeArrowheads="1"/>
            </p:cNvSpPr>
            <p:nvPr/>
          </p:nvSpPr>
          <p:spPr bwMode="gray">
            <a:xfrm>
              <a:off x="68" y="984"/>
              <a:ext cx="1387" cy="308"/>
            </a:xfrm>
            <a:prstGeom prst="rect">
              <a:avLst/>
            </a:prstGeom>
            <a:solidFill>
              <a:srgbClr val="0000CC"/>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2400" b="1" i="1">
                  <a:solidFill>
                    <a:srgbClr val="FFFF00"/>
                  </a:solidFill>
                  <a:latin typeface="Arial" panose="020B0604020202020204" pitchFamily="34" charset="0"/>
                  <a:ea typeface="華康中楷體" charset="-120"/>
                </a:rPr>
                <a:t>Connecting</a:t>
              </a:r>
            </a:p>
          </p:txBody>
        </p:sp>
        <p:sp>
          <p:nvSpPr>
            <p:cNvPr id="13" name="Text Box 11">
              <a:extLst>
                <a:ext uri="{FF2B5EF4-FFF2-40B4-BE49-F238E27FC236}">
                  <a16:creationId xmlns:a16="http://schemas.microsoft.com/office/drawing/2014/main" id="{3523FB9F-1F47-4F4D-B527-1A836F025CD4}"/>
                </a:ext>
              </a:extLst>
            </p:cNvPr>
            <p:cNvSpPr txBox="1">
              <a:spLocks noChangeArrowheads="1"/>
            </p:cNvSpPr>
            <p:nvPr/>
          </p:nvSpPr>
          <p:spPr bwMode="gray">
            <a:xfrm>
              <a:off x="4344" y="1044"/>
              <a:ext cx="1262" cy="308"/>
            </a:xfrm>
            <a:prstGeom prst="rect">
              <a:avLst/>
            </a:prstGeom>
            <a:solidFill>
              <a:srgbClr val="0000CC"/>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2400" b="1" i="1">
                  <a:solidFill>
                    <a:srgbClr val="FFFF00"/>
                  </a:solidFill>
                  <a:latin typeface="Arial" panose="020B0604020202020204" pitchFamily="34" charset="0"/>
                  <a:ea typeface="華康中楷體" charset="-120"/>
                </a:rPr>
                <a:t>Consumer</a:t>
              </a:r>
            </a:p>
          </p:txBody>
        </p:sp>
        <p:sp>
          <p:nvSpPr>
            <p:cNvPr id="14" name="Text Box 12">
              <a:extLst>
                <a:ext uri="{FF2B5EF4-FFF2-40B4-BE49-F238E27FC236}">
                  <a16:creationId xmlns:a16="http://schemas.microsoft.com/office/drawing/2014/main" id="{105303D2-69BB-884A-B199-8E72032E3ACB}"/>
                </a:ext>
              </a:extLst>
            </p:cNvPr>
            <p:cNvSpPr txBox="1">
              <a:spLocks noChangeArrowheads="1"/>
            </p:cNvSpPr>
            <p:nvPr/>
          </p:nvSpPr>
          <p:spPr bwMode="gray">
            <a:xfrm>
              <a:off x="2369" y="3866"/>
              <a:ext cx="1336" cy="308"/>
            </a:xfrm>
            <a:prstGeom prst="rect">
              <a:avLst/>
            </a:prstGeom>
            <a:solidFill>
              <a:srgbClr val="0000CC"/>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2400" b="1" i="1">
                  <a:solidFill>
                    <a:srgbClr val="FFFF00"/>
                  </a:solidFill>
                  <a:latin typeface="Arial" panose="020B0604020202020204" pitchFamily="34" charset="0"/>
                  <a:ea typeface="華康中楷體" charset="-120"/>
                </a:rPr>
                <a:t>Computing</a:t>
              </a:r>
            </a:p>
          </p:txBody>
        </p:sp>
        <p:pic>
          <p:nvPicPr>
            <p:cNvPr id="15" name="Picture 13" descr="970218-4">
              <a:extLst>
                <a:ext uri="{FF2B5EF4-FFF2-40B4-BE49-F238E27FC236}">
                  <a16:creationId xmlns:a16="http://schemas.microsoft.com/office/drawing/2014/main" id="{E478FE20-B82C-4E42-819D-A7769BF0C0EE}"/>
                </a:ext>
              </a:extLst>
            </p:cNvPr>
            <p:cNvPicPr>
              <a:picLocks noChangeAspect="1" noChangeArrowheads="1"/>
            </p:cNvPicPr>
            <p:nvPr/>
          </p:nvPicPr>
          <p:blipFill>
            <a:blip r:embed="rId6" cstate="print">
              <a:clrChange>
                <a:clrFrom>
                  <a:srgbClr val="FFF7F7"/>
                </a:clrFrom>
                <a:clrTo>
                  <a:srgbClr val="FFF7F7">
                    <a:alpha val="0"/>
                  </a:srgbClr>
                </a:clrTo>
              </a:clrChange>
              <a:extLst>
                <a:ext uri="{28A0092B-C50C-407E-A947-70E740481C1C}">
                  <a14:useLocalDpi xmlns:a14="http://schemas.microsoft.com/office/drawing/2010/main" val="0"/>
                </a:ext>
              </a:extLst>
            </a:blip>
            <a:srcRect/>
            <a:stretch>
              <a:fillRect/>
            </a:stretch>
          </p:blipFill>
          <p:spPr bwMode="gray">
            <a:xfrm>
              <a:off x="5090" y="2496"/>
              <a:ext cx="47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14">
              <a:extLst>
                <a:ext uri="{FF2B5EF4-FFF2-40B4-BE49-F238E27FC236}">
                  <a16:creationId xmlns:a16="http://schemas.microsoft.com/office/drawing/2014/main" id="{516E02B7-EC97-CD46-9CBE-2794FB42140F}"/>
                </a:ext>
              </a:extLst>
            </p:cNvPr>
            <p:cNvSpPr txBox="1">
              <a:spLocks noChangeArrowheads="1"/>
            </p:cNvSpPr>
            <p:nvPr/>
          </p:nvSpPr>
          <p:spPr bwMode="gray">
            <a:xfrm>
              <a:off x="4692" y="2160"/>
              <a:ext cx="924"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Game Console</a:t>
              </a:r>
            </a:p>
          </p:txBody>
        </p:sp>
        <p:sp>
          <p:nvSpPr>
            <p:cNvPr id="17" name="Text Box 15">
              <a:extLst>
                <a:ext uri="{FF2B5EF4-FFF2-40B4-BE49-F238E27FC236}">
                  <a16:creationId xmlns:a16="http://schemas.microsoft.com/office/drawing/2014/main" id="{79877C7F-D016-C647-97DF-27A7D0E5401C}"/>
                </a:ext>
              </a:extLst>
            </p:cNvPr>
            <p:cNvSpPr txBox="1">
              <a:spLocks noChangeArrowheads="1"/>
            </p:cNvSpPr>
            <p:nvPr/>
          </p:nvSpPr>
          <p:spPr bwMode="gray">
            <a:xfrm>
              <a:off x="5142" y="2928"/>
              <a:ext cx="395"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DSC</a:t>
              </a:r>
            </a:p>
          </p:txBody>
        </p:sp>
        <p:sp>
          <p:nvSpPr>
            <p:cNvPr id="18" name="Text Box 16">
              <a:extLst>
                <a:ext uri="{FF2B5EF4-FFF2-40B4-BE49-F238E27FC236}">
                  <a16:creationId xmlns:a16="http://schemas.microsoft.com/office/drawing/2014/main" id="{2AD8B13D-BB03-234B-ADF5-5BED466D64D2}"/>
                </a:ext>
              </a:extLst>
            </p:cNvPr>
            <p:cNvSpPr txBox="1">
              <a:spLocks noChangeArrowheads="1"/>
            </p:cNvSpPr>
            <p:nvPr/>
          </p:nvSpPr>
          <p:spPr bwMode="gray">
            <a:xfrm>
              <a:off x="1612" y="3984"/>
              <a:ext cx="605"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Palm PC</a:t>
              </a:r>
            </a:p>
          </p:txBody>
        </p:sp>
        <p:sp>
          <p:nvSpPr>
            <p:cNvPr id="19" name="Text Box 17">
              <a:extLst>
                <a:ext uri="{FF2B5EF4-FFF2-40B4-BE49-F238E27FC236}">
                  <a16:creationId xmlns:a16="http://schemas.microsoft.com/office/drawing/2014/main" id="{2F0E9651-3E53-7C47-AB16-B11A3BAD0384}"/>
                </a:ext>
              </a:extLst>
            </p:cNvPr>
            <p:cNvSpPr txBox="1">
              <a:spLocks noChangeArrowheads="1"/>
            </p:cNvSpPr>
            <p:nvPr/>
          </p:nvSpPr>
          <p:spPr bwMode="gray">
            <a:xfrm>
              <a:off x="3937" y="2401"/>
              <a:ext cx="53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Net TV</a:t>
              </a:r>
            </a:p>
          </p:txBody>
        </p:sp>
        <p:sp>
          <p:nvSpPr>
            <p:cNvPr id="20" name="Text Box 18">
              <a:extLst>
                <a:ext uri="{FF2B5EF4-FFF2-40B4-BE49-F238E27FC236}">
                  <a16:creationId xmlns:a16="http://schemas.microsoft.com/office/drawing/2014/main" id="{2D388DB2-E71D-3B41-90B2-D387474F7E63}"/>
                </a:ext>
              </a:extLst>
            </p:cNvPr>
            <p:cNvSpPr txBox="1">
              <a:spLocks noChangeArrowheads="1"/>
            </p:cNvSpPr>
            <p:nvPr/>
          </p:nvSpPr>
          <p:spPr bwMode="gray">
            <a:xfrm>
              <a:off x="2355" y="3312"/>
              <a:ext cx="849"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Handheld PC</a:t>
              </a:r>
            </a:p>
          </p:txBody>
        </p:sp>
        <p:sp>
          <p:nvSpPr>
            <p:cNvPr id="21" name="Text Box 19">
              <a:extLst>
                <a:ext uri="{FF2B5EF4-FFF2-40B4-BE49-F238E27FC236}">
                  <a16:creationId xmlns:a16="http://schemas.microsoft.com/office/drawing/2014/main" id="{5FFCD79E-9CE3-7C4B-A950-6B5CEFBD6F6D}"/>
                </a:ext>
              </a:extLst>
            </p:cNvPr>
            <p:cNvSpPr txBox="1">
              <a:spLocks noChangeArrowheads="1"/>
            </p:cNvSpPr>
            <p:nvPr/>
          </p:nvSpPr>
          <p:spPr bwMode="gray">
            <a:xfrm>
              <a:off x="816" y="1681"/>
              <a:ext cx="88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Mobile Phone</a:t>
              </a:r>
            </a:p>
          </p:txBody>
        </p:sp>
        <p:sp>
          <p:nvSpPr>
            <p:cNvPr id="22" name="Text Box 20">
              <a:extLst>
                <a:ext uri="{FF2B5EF4-FFF2-40B4-BE49-F238E27FC236}">
                  <a16:creationId xmlns:a16="http://schemas.microsoft.com/office/drawing/2014/main" id="{2FE71635-6461-7F48-B8CE-D1CB103376A4}"/>
                </a:ext>
              </a:extLst>
            </p:cNvPr>
            <p:cNvSpPr txBox="1">
              <a:spLocks noChangeArrowheads="1"/>
            </p:cNvSpPr>
            <p:nvPr/>
          </p:nvSpPr>
          <p:spPr bwMode="gray">
            <a:xfrm>
              <a:off x="3552" y="1536"/>
              <a:ext cx="1004"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Handheld Game</a:t>
              </a:r>
            </a:p>
          </p:txBody>
        </p:sp>
        <p:pic>
          <p:nvPicPr>
            <p:cNvPr id="23" name="Picture 21" descr="ps2-1">
              <a:extLst>
                <a:ext uri="{FF2B5EF4-FFF2-40B4-BE49-F238E27FC236}">
                  <a16:creationId xmlns:a16="http://schemas.microsoft.com/office/drawing/2014/main" id="{0AD77903-ADB6-5047-88CF-729EE01C3EBC}"/>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4224" y="1446"/>
              <a:ext cx="1536" cy="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2" descr="9000il">
              <a:extLst>
                <a:ext uri="{FF2B5EF4-FFF2-40B4-BE49-F238E27FC236}">
                  <a16:creationId xmlns:a16="http://schemas.microsoft.com/office/drawing/2014/main" id="{D968CAEB-5FEA-184E-A23E-055FFA83CF10}"/>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220" y="2160"/>
              <a:ext cx="740"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Box 23">
              <a:extLst>
                <a:ext uri="{FF2B5EF4-FFF2-40B4-BE49-F238E27FC236}">
                  <a16:creationId xmlns:a16="http://schemas.microsoft.com/office/drawing/2014/main" id="{F5149783-90FC-B54C-A7F8-644CBE2CE349}"/>
                </a:ext>
              </a:extLst>
            </p:cNvPr>
            <p:cNvSpPr txBox="1">
              <a:spLocks noChangeArrowheads="1"/>
            </p:cNvSpPr>
            <p:nvPr/>
          </p:nvSpPr>
          <p:spPr bwMode="gray">
            <a:xfrm>
              <a:off x="48" y="2784"/>
              <a:ext cx="126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Smart  Mobile Phone</a:t>
              </a:r>
            </a:p>
          </p:txBody>
        </p:sp>
        <p:pic>
          <p:nvPicPr>
            <p:cNvPr id="26" name="Picture 24" descr="palmVII">
              <a:extLst>
                <a:ext uri="{FF2B5EF4-FFF2-40B4-BE49-F238E27FC236}">
                  <a16:creationId xmlns:a16="http://schemas.microsoft.com/office/drawing/2014/main" id="{0E344FA0-7D09-334D-9C51-E599ABE4B550}"/>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864" y="2832"/>
              <a:ext cx="72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25">
              <a:extLst>
                <a:ext uri="{FF2B5EF4-FFF2-40B4-BE49-F238E27FC236}">
                  <a16:creationId xmlns:a16="http://schemas.microsoft.com/office/drawing/2014/main" id="{11964B2B-7CA0-EB45-86F1-7210402E735B}"/>
                </a:ext>
              </a:extLst>
            </p:cNvPr>
            <p:cNvSpPr txBox="1">
              <a:spLocks noChangeArrowheads="1"/>
            </p:cNvSpPr>
            <p:nvPr/>
          </p:nvSpPr>
          <p:spPr bwMode="gray">
            <a:xfrm>
              <a:off x="4466" y="3648"/>
              <a:ext cx="395"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MP3</a:t>
              </a:r>
            </a:p>
          </p:txBody>
        </p:sp>
        <p:sp>
          <p:nvSpPr>
            <p:cNvPr id="28" name="Text Box 26">
              <a:extLst>
                <a:ext uri="{FF2B5EF4-FFF2-40B4-BE49-F238E27FC236}">
                  <a16:creationId xmlns:a16="http://schemas.microsoft.com/office/drawing/2014/main" id="{A1A9F076-7F78-704A-89BF-4B3BD2CD290F}"/>
                </a:ext>
              </a:extLst>
            </p:cNvPr>
            <p:cNvSpPr txBox="1">
              <a:spLocks noChangeArrowheads="1"/>
            </p:cNvSpPr>
            <p:nvPr/>
          </p:nvSpPr>
          <p:spPr bwMode="gray">
            <a:xfrm>
              <a:off x="956" y="3456"/>
              <a:ext cx="40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PDA</a:t>
              </a:r>
            </a:p>
          </p:txBody>
        </p:sp>
        <p:pic>
          <p:nvPicPr>
            <p:cNvPr id="29" name="Picture 27" descr="rio">
              <a:extLst>
                <a:ext uri="{FF2B5EF4-FFF2-40B4-BE49-F238E27FC236}">
                  <a16:creationId xmlns:a16="http://schemas.microsoft.com/office/drawing/2014/main" id="{5D760700-560D-7D40-9414-6F9561967168}"/>
                </a:ext>
              </a:extLst>
            </p:cNvPr>
            <p:cNvPicPr>
              <a:picLocks noChangeAspect="1" noChangeArrowheads="1"/>
            </p:cNvPicPr>
            <p:nvPr/>
          </p:nvPicPr>
          <p:blipFill>
            <a:blip r:embed="rId10">
              <a:clrChange>
                <a:clrFrom>
                  <a:srgbClr val="FDFFFF"/>
                </a:clrFrom>
                <a:clrTo>
                  <a:srgbClr val="FDFFFF">
                    <a:alpha val="0"/>
                  </a:srgbClr>
                </a:clrTo>
              </a:clrChange>
              <a:extLst>
                <a:ext uri="{28A0092B-C50C-407E-A947-70E740481C1C}">
                  <a14:useLocalDpi xmlns:a14="http://schemas.microsoft.com/office/drawing/2010/main" val="0"/>
                </a:ext>
              </a:extLst>
            </a:blip>
            <a:srcRect/>
            <a:stretch>
              <a:fillRect/>
            </a:stretch>
          </p:blipFill>
          <p:spPr bwMode="gray">
            <a:xfrm>
              <a:off x="4128" y="3024"/>
              <a:ext cx="1036" cy="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8" descr="wb64bx">
              <a:extLst>
                <a:ext uri="{FF2B5EF4-FFF2-40B4-BE49-F238E27FC236}">
                  <a16:creationId xmlns:a16="http://schemas.microsoft.com/office/drawing/2014/main" id="{4FE14C44-FC70-1E4A-8630-79B7E99FB759}"/>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2544" y="1248"/>
              <a:ext cx="936" cy="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29">
              <a:extLst>
                <a:ext uri="{FF2B5EF4-FFF2-40B4-BE49-F238E27FC236}">
                  <a16:creationId xmlns:a16="http://schemas.microsoft.com/office/drawing/2014/main" id="{3BB7CF9E-A11B-5D4F-9D3B-4B56FF9C4C3D}"/>
                </a:ext>
              </a:extLst>
            </p:cNvPr>
            <p:cNvSpPr txBox="1">
              <a:spLocks noChangeArrowheads="1"/>
            </p:cNvSpPr>
            <p:nvPr/>
          </p:nvSpPr>
          <p:spPr bwMode="gray">
            <a:xfrm>
              <a:off x="2688" y="1632"/>
              <a:ext cx="808"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Set Top Box</a:t>
              </a:r>
            </a:p>
          </p:txBody>
        </p:sp>
        <p:pic>
          <p:nvPicPr>
            <p:cNvPr id="32" name="Picture 30" descr="wy-60">
              <a:extLst>
                <a:ext uri="{FF2B5EF4-FFF2-40B4-BE49-F238E27FC236}">
                  <a16:creationId xmlns:a16="http://schemas.microsoft.com/office/drawing/2014/main" id="{07E5D90E-2FEA-2448-8341-CFB54F691E3C}"/>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3341" y="2784"/>
              <a:ext cx="835"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 Box 31">
              <a:extLst>
                <a:ext uri="{FF2B5EF4-FFF2-40B4-BE49-F238E27FC236}">
                  <a16:creationId xmlns:a16="http://schemas.microsoft.com/office/drawing/2014/main" id="{7B5B4AC8-EAC9-EF49-9DAA-FED6C446329E}"/>
                </a:ext>
              </a:extLst>
            </p:cNvPr>
            <p:cNvSpPr txBox="1">
              <a:spLocks noChangeArrowheads="1"/>
            </p:cNvSpPr>
            <p:nvPr/>
          </p:nvSpPr>
          <p:spPr bwMode="gray">
            <a:xfrm>
              <a:off x="3390" y="3696"/>
              <a:ext cx="74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Thin Client</a:t>
              </a:r>
            </a:p>
          </p:txBody>
        </p:sp>
        <p:pic>
          <p:nvPicPr>
            <p:cNvPr id="34" name="Picture 32" descr="CARD">
              <a:extLst>
                <a:ext uri="{FF2B5EF4-FFF2-40B4-BE49-F238E27FC236}">
                  <a16:creationId xmlns:a16="http://schemas.microsoft.com/office/drawing/2014/main" id="{4D500814-C0D1-5C41-B04C-269C7571AD5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gray">
            <a:xfrm>
              <a:off x="1620" y="1968"/>
              <a:ext cx="1212" cy="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 Box 33">
              <a:extLst>
                <a:ext uri="{FF2B5EF4-FFF2-40B4-BE49-F238E27FC236}">
                  <a16:creationId xmlns:a16="http://schemas.microsoft.com/office/drawing/2014/main" id="{DE96E016-24D8-7C4B-A909-1406063018EF}"/>
                </a:ext>
              </a:extLst>
            </p:cNvPr>
            <p:cNvSpPr txBox="1">
              <a:spLocks noChangeArrowheads="1"/>
            </p:cNvSpPr>
            <p:nvPr/>
          </p:nvSpPr>
          <p:spPr bwMode="gray">
            <a:xfrm>
              <a:off x="2051" y="2592"/>
              <a:ext cx="59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Auto PC</a:t>
              </a:r>
            </a:p>
          </p:txBody>
        </p:sp>
        <p:pic>
          <p:nvPicPr>
            <p:cNvPr id="36" name="Picture 34" descr="nettv">
              <a:extLst>
                <a:ext uri="{FF2B5EF4-FFF2-40B4-BE49-F238E27FC236}">
                  <a16:creationId xmlns:a16="http://schemas.microsoft.com/office/drawing/2014/main" id="{B527BD76-270F-204A-B4EE-3A05E5C0DD96}"/>
                </a:ext>
              </a:extLst>
            </p:cNvPr>
            <p:cNvPicPr>
              <a:picLocks noChangeAspect="1" noChangeArrowheads="1"/>
            </p:cNvPicPr>
            <p:nvPr/>
          </p:nvPicPr>
          <p:blipFill>
            <a:blip r:embed="rId14">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gray">
            <a:xfrm>
              <a:off x="3168" y="1848"/>
              <a:ext cx="832" cy="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 Box 35">
              <a:extLst>
                <a:ext uri="{FF2B5EF4-FFF2-40B4-BE49-F238E27FC236}">
                  <a16:creationId xmlns:a16="http://schemas.microsoft.com/office/drawing/2014/main" id="{696E3EFF-8D70-7F45-A39E-18876E369CC9}"/>
                </a:ext>
              </a:extLst>
            </p:cNvPr>
            <p:cNvSpPr txBox="1">
              <a:spLocks noChangeArrowheads="1"/>
            </p:cNvSpPr>
            <p:nvPr/>
          </p:nvSpPr>
          <p:spPr bwMode="gray">
            <a:xfrm>
              <a:off x="1488" y="1392"/>
              <a:ext cx="86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Screen Phone</a:t>
              </a:r>
            </a:p>
          </p:txBody>
        </p:sp>
      </p:grpSp>
      <p:sp>
        <p:nvSpPr>
          <p:cNvPr id="38" name="AutoShape 36">
            <a:extLst>
              <a:ext uri="{FF2B5EF4-FFF2-40B4-BE49-F238E27FC236}">
                <a16:creationId xmlns:a16="http://schemas.microsoft.com/office/drawing/2014/main" id="{3645469C-F465-A64A-930F-0F101AA5E43D}"/>
              </a:ext>
            </a:extLst>
          </p:cNvPr>
          <p:cNvSpPr>
            <a:spLocks noChangeArrowheads="1"/>
          </p:cNvSpPr>
          <p:nvPr/>
        </p:nvSpPr>
        <p:spPr bwMode="auto">
          <a:xfrm>
            <a:off x="4158740" y="1357313"/>
            <a:ext cx="1182688" cy="647700"/>
          </a:xfrm>
          <a:prstGeom prst="cloudCallout">
            <a:avLst>
              <a:gd name="adj1" fmla="val -24060"/>
              <a:gd name="adj2" fmla="val 6593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1432" tIns="45716" rIns="91432" bIns="45716" anchor="ct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spcBef>
                <a:spcPct val="0"/>
              </a:spcBef>
              <a:buFontTx/>
              <a:buNone/>
            </a:pPr>
            <a:endParaRPr kumimoji="0" lang="zh-TW" altLang="zh-TW" sz="2400" i="1">
              <a:latin typeface="Times New Roman" panose="02020603050405020304" pitchFamily="18" charset="0"/>
            </a:endParaRPr>
          </a:p>
        </p:txBody>
      </p:sp>
      <p:sp>
        <p:nvSpPr>
          <p:cNvPr id="39" name="Text Box 37">
            <a:extLst>
              <a:ext uri="{FF2B5EF4-FFF2-40B4-BE49-F238E27FC236}">
                <a16:creationId xmlns:a16="http://schemas.microsoft.com/office/drawing/2014/main" id="{120646C7-061C-C241-91C1-D26126F0EE81}"/>
              </a:ext>
            </a:extLst>
          </p:cNvPr>
          <p:cNvSpPr txBox="1">
            <a:spLocks noChangeArrowheads="1"/>
          </p:cNvSpPr>
          <p:nvPr/>
        </p:nvSpPr>
        <p:spPr bwMode="auto">
          <a:xfrm>
            <a:off x="4211228" y="1428177"/>
            <a:ext cx="1066800" cy="457200"/>
          </a:xfrm>
          <a:prstGeom prst="rect">
            <a:avLst/>
          </a:prstGeom>
          <a:noFill/>
          <a:ln w="9525">
            <a:noFill/>
            <a:miter lim="800000"/>
            <a:headEnd/>
            <a:tailEnd/>
          </a:ln>
          <a:effectLst/>
        </p:spPr>
        <p:txBody>
          <a:bodyPr lIns="91432" tIns="45716" rIns="91432" bIns="45716">
            <a:spAutoFit/>
          </a:bodyPr>
          <a:lstStyle/>
          <a:p>
            <a:pPr algn="ctr">
              <a:spcBef>
                <a:spcPct val="50000"/>
              </a:spcBef>
              <a:defRPr/>
            </a:pPr>
            <a:r>
              <a:rPr lang="en-US" altLang="zh-TW" sz="2400" b="1" dirty="0">
                <a:effectLst>
                  <a:outerShdw blurRad="38100" dist="38100" dir="2700000" algn="tl">
                    <a:srgbClr val="C0C0C0"/>
                  </a:outerShdw>
                </a:effectLst>
                <a:latin typeface="Times New Roman" pitchFamily="18" charset="0"/>
              </a:rPr>
              <a:t>AI</a:t>
            </a:r>
            <a:endParaRPr kumimoji="0" lang="en-US" altLang="zh-TW" sz="2400" b="1" dirty="0">
              <a:effectLst>
                <a:outerShdw blurRad="38100" dist="38100" dir="2700000" algn="tl">
                  <a:srgbClr val="C0C0C0"/>
                </a:outerShdw>
              </a:effectLst>
              <a:latin typeface="Times New Roman" pitchFamily="18" charset="0"/>
            </a:endParaRPr>
          </a:p>
        </p:txBody>
      </p:sp>
      <p:sp>
        <p:nvSpPr>
          <p:cNvPr id="40" name="Text Box 38">
            <a:extLst>
              <a:ext uri="{FF2B5EF4-FFF2-40B4-BE49-F238E27FC236}">
                <a16:creationId xmlns:a16="http://schemas.microsoft.com/office/drawing/2014/main" id="{00160037-8152-0247-9AE6-DA091C1133B7}"/>
              </a:ext>
            </a:extLst>
          </p:cNvPr>
          <p:cNvSpPr txBox="1">
            <a:spLocks noChangeArrowheads="1"/>
          </p:cNvSpPr>
          <p:nvPr/>
        </p:nvSpPr>
        <p:spPr bwMode="auto">
          <a:xfrm>
            <a:off x="110845" y="1364138"/>
            <a:ext cx="3563811"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6" rIns="91432" bIns="45716">
            <a:spAutoFit/>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spcBef>
                <a:spcPct val="50000"/>
              </a:spcBef>
              <a:buFontTx/>
              <a:buNone/>
            </a:pPr>
            <a:r>
              <a:rPr kumimoji="0" lang="en-US" altLang="zh-TW" sz="2000" dirty="0">
                <a:latin typeface="Times New Roman" panose="02020603050405020304" pitchFamily="18" charset="0"/>
                <a:ea typeface="標楷體" panose="03000509000000000000" pitchFamily="65" charset="-120"/>
              </a:rPr>
              <a:t>Transmission and Interface</a:t>
            </a:r>
            <a:endParaRPr kumimoji="0" lang="zh-TW" altLang="en-US" sz="2000" dirty="0">
              <a:latin typeface="Times New Roman" panose="02020603050405020304" pitchFamily="18" charset="0"/>
              <a:ea typeface="標楷體" panose="03000509000000000000" pitchFamily="65" charset="-120"/>
            </a:endParaRPr>
          </a:p>
        </p:txBody>
      </p:sp>
      <p:sp>
        <p:nvSpPr>
          <p:cNvPr id="41" name="Text Box 39">
            <a:extLst>
              <a:ext uri="{FF2B5EF4-FFF2-40B4-BE49-F238E27FC236}">
                <a16:creationId xmlns:a16="http://schemas.microsoft.com/office/drawing/2014/main" id="{FA442347-4443-1C46-9303-3C931B63DDCA}"/>
              </a:ext>
            </a:extLst>
          </p:cNvPr>
          <p:cNvSpPr txBox="1">
            <a:spLocks noChangeArrowheads="1"/>
          </p:cNvSpPr>
          <p:nvPr/>
        </p:nvSpPr>
        <p:spPr bwMode="auto">
          <a:xfrm>
            <a:off x="6248882" y="1439935"/>
            <a:ext cx="2508820"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6" rIns="91432" bIns="45716">
            <a:spAutoFit/>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spcBef>
                <a:spcPct val="50000"/>
              </a:spcBef>
              <a:buFontTx/>
              <a:buNone/>
            </a:pPr>
            <a:r>
              <a:rPr kumimoji="0" lang="en-US" altLang="zh-TW" sz="2000" dirty="0">
                <a:latin typeface="Times New Roman" panose="02020603050405020304" pitchFamily="18" charset="0"/>
                <a:ea typeface="標楷體" panose="03000509000000000000" pitchFamily="65" charset="-120"/>
              </a:rPr>
              <a:t>Audio and Video</a:t>
            </a:r>
            <a:endParaRPr kumimoji="0" lang="zh-TW" altLang="en-US" sz="2000" dirty="0">
              <a:latin typeface="Times New Roman" panose="02020603050405020304" pitchFamily="18" charset="0"/>
              <a:ea typeface="標楷體" panose="03000509000000000000" pitchFamily="65" charset="-120"/>
            </a:endParaRPr>
          </a:p>
        </p:txBody>
      </p:sp>
      <p:sp>
        <p:nvSpPr>
          <p:cNvPr id="42" name="Text Box 40">
            <a:extLst>
              <a:ext uri="{FF2B5EF4-FFF2-40B4-BE49-F238E27FC236}">
                <a16:creationId xmlns:a16="http://schemas.microsoft.com/office/drawing/2014/main" id="{676933BF-0AC5-4046-9414-2C53A1D42AC1}"/>
              </a:ext>
            </a:extLst>
          </p:cNvPr>
          <p:cNvSpPr txBox="1">
            <a:spLocks noChangeArrowheads="1"/>
          </p:cNvSpPr>
          <p:nvPr/>
        </p:nvSpPr>
        <p:spPr bwMode="auto">
          <a:xfrm>
            <a:off x="5793815" y="6314422"/>
            <a:ext cx="1842156"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spcBef>
                <a:spcPct val="0"/>
              </a:spcBef>
              <a:buFontTx/>
              <a:buNone/>
            </a:pPr>
            <a:r>
              <a:rPr kumimoji="0" lang="en-US" altLang="zh-TW" sz="2000" dirty="0">
                <a:latin typeface="Times New Roman" panose="02020603050405020304" pitchFamily="18" charset="0"/>
                <a:ea typeface="標楷體" panose="03000509000000000000" pitchFamily="65" charset="-120"/>
              </a:rPr>
              <a:t>Data Processing</a:t>
            </a:r>
            <a:endParaRPr kumimoji="0" lang="zh-TW" altLang="en-US" sz="2000"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3058312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2562C6-71D9-F847-B180-ED0BD0B7A163}"/>
              </a:ext>
            </a:extLst>
          </p:cNvPr>
          <p:cNvSpPr>
            <a:spLocks noGrp="1"/>
          </p:cNvSpPr>
          <p:nvPr>
            <p:ph type="sldNum" sz="quarter" idx="12"/>
          </p:nvPr>
        </p:nvSpPr>
        <p:spPr/>
        <p:txBody>
          <a:bodyPr/>
          <a:lstStyle/>
          <a:p>
            <a:fld id="{4E77BC79-9480-1042-96E1-82B94DA0811E}" type="slidenum">
              <a:rPr lang="en-US" smtClean="0"/>
              <a:t>20</a:t>
            </a:fld>
            <a:endParaRPr lang="en-US"/>
          </a:p>
        </p:txBody>
      </p:sp>
      <p:sp>
        <p:nvSpPr>
          <p:cNvPr id="3" name="Title 2">
            <a:extLst>
              <a:ext uri="{FF2B5EF4-FFF2-40B4-BE49-F238E27FC236}">
                <a16:creationId xmlns:a16="http://schemas.microsoft.com/office/drawing/2014/main" id="{4BD3728B-5938-C34E-86F7-99C4FB3B8FBC}"/>
              </a:ext>
            </a:extLst>
          </p:cNvPr>
          <p:cNvSpPr>
            <a:spLocks noGrp="1"/>
          </p:cNvSpPr>
          <p:nvPr>
            <p:ph type="title"/>
          </p:nvPr>
        </p:nvSpPr>
        <p:spPr/>
        <p:txBody>
          <a:bodyPr/>
          <a:lstStyle/>
          <a:p>
            <a:r>
              <a:rPr lang="en-US" dirty="0"/>
              <a:t>Output - II</a:t>
            </a:r>
          </a:p>
        </p:txBody>
      </p:sp>
      <p:sp>
        <p:nvSpPr>
          <p:cNvPr id="4" name="Content Placeholder 3">
            <a:extLst>
              <a:ext uri="{FF2B5EF4-FFF2-40B4-BE49-F238E27FC236}">
                <a16:creationId xmlns:a16="http://schemas.microsoft.com/office/drawing/2014/main" id="{B1D3FB22-AD6C-A848-923F-49A52094A160}"/>
              </a:ext>
            </a:extLst>
          </p:cNvPr>
          <p:cNvSpPr>
            <a:spLocks noGrp="1"/>
          </p:cNvSpPr>
          <p:nvPr>
            <p:ph idx="1"/>
          </p:nvPr>
        </p:nvSpPr>
        <p:spPr/>
        <p:txBody>
          <a:bodyPr/>
          <a:lstStyle/>
          <a:p>
            <a:r>
              <a:rPr lang="en-US" dirty="0"/>
              <a:t>A single statement can print multiple lines by using newline characters.</a:t>
            </a:r>
          </a:p>
          <a:p>
            <a:r>
              <a:rPr lang="en-US" dirty="0"/>
              <a:t>Each time the \n (newline) is encountered, the screen cursor is positioned to the beginning of the next line.</a:t>
            </a:r>
          </a:p>
          <a:p>
            <a:endParaRPr lang="en-US" dirty="0"/>
          </a:p>
        </p:txBody>
      </p:sp>
      <p:pic>
        <p:nvPicPr>
          <p:cNvPr id="5" name="Picture 1" descr="cpphtp7LOV_02slides_Page_12.png">
            <a:extLst>
              <a:ext uri="{FF2B5EF4-FFF2-40B4-BE49-F238E27FC236}">
                <a16:creationId xmlns:a16="http://schemas.microsoft.com/office/drawing/2014/main" id="{B4118BBA-16E8-F140-9FF2-9B6ABE4F18F8}"/>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1968" t="3241" r="19684" b="42828"/>
          <a:stretch/>
        </p:blipFill>
        <p:spPr bwMode="auto">
          <a:xfrm>
            <a:off x="709193" y="3347256"/>
            <a:ext cx="7481887" cy="3126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40741764-5465-084F-BEF2-22A0277E7EEB}"/>
              </a:ext>
            </a:extLst>
          </p:cNvPr>
          <p:cNvSpPr/>
          <p:nvPr/>
        </p:nvSpPr>
        <p:spPr>
          <a:xfrm>
            <a:off x="1404729" y="3685248"/>
            <a:ext cx="2888974" cy="17113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627143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382640-996E-B449-B1DB-7251D37A7908}"/>
              </a:ext>
            </a:extLst>
          </p:cNvPr>
          <p:cNvSpPr>
            <a:spLocks noGrp="1"/>
          </p:cNvSpPr>
          <p:nvPr>
            <p:ph type="sldNum" sz="quarter" idx="12"/>
          </p:nvPr>
        </p:nvSpPr>
        <p:spPr/>
        <p:txBody>
          <a:bodyPr/>
          <a:lstStyle/>
          <a:p>
            <a:fld id="{4E77BC79-9480-1042-96E1-82B94DA0811E}" type="slidenum">
              <a:rPr lang="en-US" smtClean="0"/>
              <a:t>21</a:t>
            </a:fld>
            <a:endParaRPr lang="en-US"/>
          </a:p>
        </p:txBody>
      </p:sp>
      <p:sp>
        <p:nvSpPr>
          <p:cNvPr id="3" name="Title 2">
            <a:extLst>
              <a:ext uri="{FF2B5EF4-FFF2-40B4-BE49-F238E27FC236}">
                <a16:creationId xmlns:a16="http://schemas.microsoft.com/office/drawing/2014/main" id="{1A0F4C1F-122C-0545-A98A-78E012A1779A}"/>
              </a:ext>
            </a:extLst>
          </p:cNvPr>
          <p:cNvSpPr>
            <a:spLocks noGrp="1"/>
          </p:cNvSpPr>
          <p:nvPr>
            <p:ph type="title"/>
          </p:nvPr>
        </p:nvSpPr>
        <p:spPr/>
        <p:txBody>
          <a:bodyPr/>
          <a:lstStyle/>
          <a:p>
            <a:r>
              <a:rPr lang="en-US" dirty="0"/>
              <a:t>Header files #include &lt;xxx&gt;</a:t>
            </a:r>
          </a:p>
        </p:txBody>
      </p:sp>
      <p:pic>
        <p:nvPicPr>
          <p:cNvPr id="11266" name="Picture 2" descr="Header files of c++ unit 3 -topic 3">
            <a:extLst>
              <a:ext uri="{FF2B5EF4-FFF2-40B4-BE49-F238E27FC236}">
                <a16:creationId xmlns:a16="http://schemas.microsoft.com/office/drawing/2014/main" id="{38D048A1-BA37-664D-9E42-D63006E60D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892"/>
          <a:stretch/>
        </p:blipFill>
        <p:spPr bwMode="auto">
          <a:xfrm>
            <a:off x="623194" y="1298713"/>
            <a:ext cx="7886700" cy="5098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074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746D0A-A9A5-5242-9B7B-A552E495A479}"/>
              </a:ext>
            </a:extLst>
          </p:cNvPr>
          <p:cNvSpPr>
            <a:spLocks noGrp="1"/>
          </p:cNvSpPr>
          <p:nvPr>
            <p:ph type="sldNum" sz="quarter" idx="12"/>
          </p:nvPr>
        </p:nvSpPr>
        <p:spPr/>
        <p:txBody>
          <a:bodyPr/>
          <a:lstStyle/>
          <a:p>
            <a:fld id="{4E77BC79-9480-1042-96E1-82B94DA0811E}" type="slidenum">
              <a:rPr lang="en-US" smtClean="0"/>
              <a:t>22</a:t>
            </a:fld>
            <a:endParaRPr lang="en-US"/>
          </a:p>
        </p:txBody>
      </p:sp>
      <p:sp>
        <p:nvSpPr>
          <p:cNvPr id="3" name="Title 2">
            <a:extLst>
              <a:ext uri="{FF2B5EF4-FFF2-40B4-BE49-F238E27FC236}">
                <a16:creationId xmlns:a16="http://schemas.microsoft.com/office/drawing/2014/main" id="{C39BBBE1-A23D-644F-9444-141667EDB70C}"/>
              </a:ext>
            </a:extLst>
          </p:cNvPr>
          <p:cNvSpPr>
            <a:spLocks noGrp="1"/>
          </p:cNvSpPr>
          <p:nvPr>
            <p:ph type="title"/>
          </p:nvPr>
        </p:nvSpPr>
        <p:spPr/>
        <p:txBody>
          <a:bodyPr/>
          <a:lstStyle/>
          <a:p>
            <a:r>
              <a:rPr lang="en-US" dirty="0"/>
              <a:t>Input - I</a:t>
            </a:r>
          </a:p>
        </p:txBody>
      </p:sp>
      <p:sp>
        <p:nvSpPr>
          <p:cNvPr id="4" name="Content Placeholder 3">
            <a:extLst>
              <a:ext uri="{FF2B5EF4-FFF2-40B4-BE49-F238E27FC236}">
                <a16:creationId xmlns:a16="http://schemas.microsoft.com/office/drawing/2014/main" id="{3782A885-2844-9C48-8B4D-3159E0C8D897}"/>
              </a:ext>
            </a:extLst>
          </p:cNvPr>
          <p:cNvSpPr>
            <a:spLocks noGrp="1"/>
          </p:cNvSpPr>
          <p:nvPr>
            <p:ph idx="1"/>
          </p:nvPr>
        </p:nvSpPr>
        <p:spPr/>
        <p:txBody>
          <a:bodyPr/>
          <a:lstStyle/>
          <a:p>
            <a:r>
              <a:rPr lang="en-US" altLang="zh-TW" dirty="0">
                <a:solidFill>
                  <a:srgbClr val="000000"/>
                </a:solidFill>
                <a:latin typeface="Times New Roman" panose="02020603050405020304" pitchFamily="18" charset="0"/>
              </a:rPr>
              <a:t>The input stream object </a:t>
            </a:r>
            <a:r>
              <a:rPr lang="en-US" altLang="zh-TW" dirty="0">
                <a:solidFill>
                  <a:srgbClr val="0000FF"/>
                </a:solidFill>
                <a:latin typeface="LucidaSansTypewriter" pitchFamily="49" charset="0"/>
              </a:rPr>
              <a:t>std::</a:t>
            </a:r>
            <a:r>
              <a:rPr lang="en-US" altLang="zh-TW" dirty="0" err="1">
                <a:solidFill>
                  <a:srgbClr val="0000FF"/>
                </a:solidFill>
                <a:latin typeface="LucidaSansTypewriter" pitchFamily="49" charset="0"/>
              </a:rPr>
              <a:t>cin</a:t>
            </a:r>
            <a:r>
              <a:rPr lang="en-US" altLang="zh-TW" dirty="0">
                <a:solidFill>
                  <a:srgbClr val="000000"/>
                </a:solidFill>
                <a:latin typeface="Times New Roman" panose="02020603050405020304" pitchFamily="18" charset="0"/>
              </a:rPr>
              <a:t> and the </a:t>
            </a:r>
            <a:r>
              <a:rPr lang="en-US" altLang="zh-TW" dirty="0">
                <a:solidFill>
                  <a:srgbClr val="0000FF"/>
                </a:solidFill>
                <a:latin typeface="Times New Roman" panose="02020603050405020304" pitchFamily="18" charset="0"/>
              </a:rPr>
              <a:t>stream extraction operator</a:t>
            </a:r>
            <a:r>
              <a:rPr lang="en-US" altLang="zh-TW" dirty="0">
                <a:solidFill>
                  <a:srgbClr val="000000"/>
                </a:solidFill>
                <a:latin typeface="Times New Roman" panose="02020603050405020304" pitchFamily="18" charset="0"/>
              </a:rPr>
              <a:t>,</a:t>
            </a:r>
            <a:r>
              <a:rPr lang="en-US" altLang="zh-TW" i="1" dirty="0">
                <a:solidFill>
                  <a:srgbClr val="3380E6"/>
                </a:solidFill>
                <a:latin typeface="Times New Roman" panose="02020603050405020304" pitchFamily="18" charset="0"/>
              </a:rPr>
              <a:t> </a:t>
            </a:r>
            <a:r>
              <a:rPr lang="en-US" altLang="zh-TW" i="1" dirty="0">
                <a:solidFill>
                  <a:srgbClr val="0000FF"/>
                </a:solidFill>
                <a:latin typeface="Courier" pitchFamily="49" charset="0"/>
              </a:rPr>
              <a:t>&gt;&gt;</a:t>
            </a:r>
            <a:r>
              <a:rPr lang="en-US" altLang="zh-TW" dirty="0">
                <a:solidFill>
                  <a:srgbClr val="000000"/>
                </a:solidFill>
                <a:latin typeface="Times New Roman" panose="02020603050405020304" pitchFamily="18" charset="0"/>
              </a:rPr>
              <a:t>, can be used obtain data from the user at the keyboard.</a:t>
            </a:r>
          </a:p>
          <a:p>
            <a:endParaRPr lang="en-US" dirty="0"/>
          </a:p>
        </p:txBody>
      </p:sp>
      <p:pic>
        <p:nvPicPr>
          <p:cNvPr id="5" name="Picture 1" descr="cpphtp7LOV_02slides_Page_13.png">
            <a:extLst>
              <a:ext uri="{FF2B5EF4-FFF2-40B4-BE49-F238E27FC236}">
                <a16:creationId xmlns:a16="http://schemas.microsoft.com/office/drawing/2014/main" id="{599FCBBE-14BA-6F44-BE06-4140050247CC}"/>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1968" t="3241" r="19684" b="21054"/>
          <a:stretch/>
        </p:blipFill>
        <p:spPr bwMode="auto">
          <a:xfrm>
            <a:off x="868017" y="2540640"/>
            <a:ext cx="6780213" cy="3977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8A643C7C-C1C1-9F4E-B34C-816AF265602A}"/>
              </a:ext>
            </a:extLst>
          </p:cNvPr>
          <p:cNvSpPr/>
          <p:nvPr/>
        </p:nvSpPr>
        <p:spPr>
          <a:xfrm>
            <a:off x="1563755" y="2837109"/>
            <a:ext cx="2888974" cy="17113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777075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9225F1-947A-6341-8BAA-86D963C89A0C}"/>
              </a:ext>
            </a:extLst>
          </p:cNvPr>
          <p:cNvSpPr>
            <a:spLocks noGrp="1"/>
          </p:cNvSpPr>
          <p:nvPr>
            <p:ph type="sldNum" sz="quarter" idx="12"/>
          </p:nvPr>
        </p:nvSpPr>
        <p:spPr/>
        <p:txBody>
          <a:bodyPr/>
          <a:lstStyle/>
          <a:p>
            <a:fld id="{4E77BC79-9480-1042-96E1-82B94DA0811E}" type="slidenum">
              <a:rPr lang="en-US" smtClean="0"/>
              <a:t>23</a:t>
            </a:fld>
            <a:endParaRPr lang="en-US"/>
          </a:p>
        </p:txBody>
      </p:sp>
      <p:sp>
        <p:nvSpPr>
          <p:cNvPr id="3" name="Title 2">
            <a:extLst>
              <a:ext uri="{FF2B5EF4-FFF2-40B4-BE49-F238E27FC236}">
                <a16:creationId xmlns:a16="http://schemas.microsoft.com/office/drawing/2014/main" id="{9F3BBB56-56AD-F941-8B3F-1C117DBB0D88}"/>
              </a:ext>
            </a:extLst>
          </p:cNvPr>
          <p:cNvSpPr>
            <a:spLocks noGrp="1"/>
          </p:cNvSpPr>
          <p:nvPr>
            <p:ph type="title"/>
          </p:nvPr>
        </p:nvSpPr>
        <p:spPr/>
        <p:txBody>
          <a:bodyPr/>
          <a:lstStyle/>
          <a:p>
            <a:r>
              <a:rPr lang="en-US" dirty="0"/>
              <a:t>Input - II</a:t>
            </a:r>
          </a:p>
        </p:txBody>
      </p:sp>
      <p:sp>
        <p:nvSpPr>
          <p:cNvPr id="4" name="Content Placeholder 3">
            <a:extLst>
              <a:ext uri="{FF2B5EF4-FFF2-40B4-BE49-F238E27FC236}">
                <a16:creationId xmlns:a16="http://schemas.microsoft.com/office/drawing/2014/main" id="{6EAC18C7-398C-0B4E-9FD3-FF625BDA66A8}"/>
              </a:ext>
            </a:extLst>
          </p:cNvPr>
          <p:cNvSpPr>
            <a:spLocks noGrp="1"/>
          </p:cNvSpPr>
          <p:nvPr>
            <p:ph idx="1"/>
          </p:nvPr>
        </p:nvSpPr>
        <p:spPr>
          <a:xfrm>
            <a:off x="628650" y="2213113"/>
            <a:ext cx="7886700" cy="3742170"/>
          </a:xfrm>
        </p:spPr>
        <p:txBody>
          <a:bodyPr/>
          <a:lstStyle/>
          <a:p>
            <a:pPr>
              <a:lnSpc>
                <a:spcPct val="95000"/>
              </a:lnSpc>
              <a:spcBef>
                <a:spcPts val="600"/>
              </a:spcBef>
            </a:pPr>
            <a:r>
              <a:rPr lang="en-US" altLang="zh-TW" sz="2000" dirty="0">
                <a:solidFill>
                  <a:srgbClr val="0000FF"/>
                </a:solidFill>
                <a:latin typeface="Times New Roman" panose="02020603050405020304" pitchFamily="18" charset="0"/>
              </a:rPr>
              <a:t>Declarations</a:t>
            </a:r>
            <a:r>
              <a:rPr lang="en-US" altLang="zh-TW" sz="2000" dirty="0">
                <a:solidFill>
                  <a:srgbClr val="000000"/>
                </a:solidFill>
                <a:latin typeface="Times New Roman" panose="02020603050405020304" pitchFamily="18" charset="0"/>
              </a:rPr>
              <a:t> introduce the identifiers </a:t>
            </a:r>
            <a:r>
              <a:rPr lang="en-US" altLang="zh-TW" sz="2000" dirty="0">
                <a:solidFill>
                  <a:srgbClr val="000000"/>
                </a:solidFill>
                <a:latin typeface="Lucida Console" panose="020B0609040504020204" pitchFamily="49" charset="0"/>
              </a:rPr>
              <a:t>number1</a:t>
            </a:r>
            <a:r>
              <a:rPr lang="en-US" altLang="zh-TW" sz="2000" dirty="0">
                <a:solidFill>
                  <a:srgbClr val="000000"/>
                </a:solidFill>
                <a:latin typeface="Times New Roman" panose="02020603050405020304" pitchFamily="18" charset="0"/>
              </a:rPr>
              <a:t>, </a:t>
            </a:r>
            <a:r>
              <a:rPr lang="en-US" altLang="zh-TW" sz="2000" dirty="0">
                <a:solidFill>
                  <a:srgbClr val="000000"/>
                </a:solidFill>
                <a:latin typeface="Lucida Console" panose="020B0609040504020204" pitchFamily="49" charset="0"/>
              </a:rPr>
              <a:t>number2</a:t>
            </a:r>
            <a:r>
              <a:rPr lang="en-US" altLang="zh-TW" sz="2000" dirty="0">
                <a:solidFill>
                  <a:srgbClr val="000000"/>
                </a:solidFill>
                <a:latin typeface="Times New Roman" panose="02020603050405020304" pitchFamily="18" charset="0"/>
              </a:rPr>
              <a:t> and </a:t>
            </a:r>
            <a:r>
              <a:rPr lang="en-US" altLang="zh-TW" sz="2000" dirty="0">
                <a:solidFill>
                  <a:srgbClr val="000000"/>
                </a:solidFill>
                <a:latin typeface="Lucida Console" panose="020B0609040504020204" pitchFamily="49" charset="0"/>
              </a:rPr>
              <a:t>sum</a:t>
            </a:r>
            <a:r>
              <a:rPr lang="en-US" altLang="zh-TW" sz="2000" dirty="0">
                <a:solidFill>
                  <a:srgbClr val="000000"/>
                </a:solidFill>
                <a:latin typeface="Times New Roman" panose="02020603050405020304" pitchFamily="18" charset="0"/>
              </a:rPr>
              <a:t> into programs; they are the names of </a:t>
            </a:r>
            <a:r>
              <a:rPr lang="en-US" altLang="zh-TW" sz="2000" dirty="0">
                <a:solidFill>
                  <a:srgbClr val="0000FF"/>
                </a:solidFill>
                <a:latin typeface="Times New Roman" panose="02020603050405020304" pitchFamily="18" charset="0"/>
              </a:rPr>
              <a:t>variables</a:t>
            </a:r>
            <a:r>
              <a:rPr lang="en-US" altLang="zh-TW" sz="2000" dirty="0">
                <a:solidFill>
                  <a:srgbClr val="000000"/>
                </a:solidFill>
                <a:latin typeface="Times New Roman" panose="02020603050405020304" pitchFamily="18" charset="0"/>
              </a:rPr>
              <a:t>.</a:t>
            </a:r>
          </a:p>
          <a:p>
            <a:pPr>
              <a:lnSpc>
                <a:spcPct val="95000"/>
              </a:lnSpc>
              <a:spcBef>
                <a:spcPts val="600"/>
              </a:spcBef>
            </a:pPr>
            <a:r>
              <a:rPr lang="en-US" altLang="zh-TW" sz="2000" dirty="0">
                <a:solidFill>
                  <a:srgbClr val="000000"/>
                </a:solidFill>
                <a:latin typeface="Times New Roman" panose="02020603050405020304" pitchFamily="18" charset="0"/>
              </a:rPr>
              <a:t>A variable is a location in the computer’s memory where a value can be stored for use by a program.</a:t>
            </a:r>
          </a:p>
          <a:p>
            <a:pPr>
              <a:lnSpc>
                <a:spcPct val="95000"/>
              </a:lnSpc>
              <a:spcBef>
                <a:spcPts val="600"/>
              </a:spcBef>
            </a:pPr>
            <a:r>
              <a:rPr lang="en-US" altLang="zh-TW" sz="2000" dirty="0">
                <a:solidFill>
                  <a:srgbClr val="000000"/>
                </a:solidFill>
                <a:latin typeface="Times New Roman" panose="02020603050405020304" pitchFamily="18" charset="0"/>
              </a:rPr>
              <a:t>Variables </a:t>
            </a:r>
            <a:r>
              <a:rPr lang="en-US" altLang="zh-TW" sz="2000" dirty="0">
                <a:solidFill>
                  <a:srgbClr val="000000"/>
                </a:solidFill>
                <a:latin typeface="Lucida Console" panose="020B0609040504020204" pitchFamily="49" charset="0"/>
              </a:rPr>
              <a:t>number1</a:t>
            </a:r>
            <a:r>
              <a:rPr lang="en-US" altLang="zh-TW" sz="2000" dirty="0">
                <a:solidFill>
                  <a:srgbClr val="000000"/>
                </a:solidFill>
                <a:latin typeface="Times New Roman" panose="02020603050405020304" pitchFamily="18" charset="0"/>
              </a:rPr>
              <a:t>, </a:t>
            </a:r>
            <a:r>
              <a:rPr lang="en-US" altLang="zh-TW" sz="2000" dirty="0">
                <a:solidFill>
                  <a:srgbClr val="000000"/>
                </a:solidFill>
                <a:latin typeface="Lucida Console" panose="020B0609040504020204" pitchFamily="49" charset="0"/>
              </a:rPr>
              <a:t>number2</a:t>
            </a:r>
            <a:r>
              <a:rPr lang="en-US" altLang="zh-TW" sz="2000" dirty="0">
                <a:solidFill>
                  <a:srgbClr val="000000"/>
                </a:solidFill>
                <a:latin typeface="Times New Roman" panose="02020603050405020304" pitchFamily="18" charset="0"/>
              </a:rPr>
              <a:t> and </a:t>
            </a:r>
            <a:r>
              <a:rPr lang="en-US" altLang="zh-TW" sz="2000" dirty="0">
                <a:solidFill>
                  <a:srgbClr val="000000"/>
                </a:solidFill>
                <a:latin typeface="Lucida Console" panose="020B0609040504020204" pitchFamily="49" charset="0"/>
              </a:rPr>
              <a:t>sum</a:t>
            </a:r>
            <a:r>
              <a:rPr lang="en-US" altLang="zh-TW" sz="2000" dirty="0">
                <a:solidFill>
                  <a:srgbClr val="000000"/>
                </a:solidFill>
                <a:latin typeface="Times New Roman" panose="02020603050405020304" pitchFamily="18" charset="0"/>
              </a:rPr>
              <a:t> are data of type </a:t>
            </a:r>
            <a:r>
              <a:rPr lang="en-US" altLang="zh-TW" sz="2000" dirty="0">
                <a:solidFill>
                  <a:srgbClr val="0000FF"/>
                </a:solidFill>
                <a:latin typeface="LucidaSansTypewriter" pitchFamily="49" charset="0"/>
              </a:rPr>
              <a:t>int</a:t>
            </a:r>
            <a:r>
              <a:rPr lang="en-US" altLang="zh-TW" sz="2000" dirty="0">
                <a:solidFill>
                  <a:srgbClr val="000000"/>
                </a:solidFill>
                <a:latin typeface="Times New Roman" panose="02020603050405020304" pitchFamily="18" charset="0"/>
              </a:rPr>
              <a:t>, meaning that these variables will hold </a:t>
            </a:r>
            <a:r>
              <a:rPr lang="en-US" altLang="zh-TW" sz="2000" dirty="0">
                <a:solidFill>
                  <a:srgbClr val="0000FF"/>
                </a:solidFill>
                <a:latin typeface="Times New Roman" panose="02020603050405020304" pitchFamily="18" charset="0"/>
              </a:rPr>
              <a:t>integer</a:t>
            </a:r>
            <a:r>
              <a:rPr lang="en-US" altLang="zh-TW" sz="2000" dirty="0">
                <a:solidFill>
                  <a:srgbClr val="000000"/>
                </a:solidFill>
                <a:latin typeface="Times New Roman" panose="02020603050405020304" pitchFamily="18" charset="0"/>
              </a:rPr>
              <a:t> values.</a:t>
            </a:r>
          </a:p>
          <a:p>
            <a:pPr>
              <a:lnSpc>
                <a:spcPct val="95000"/>
              </a:lnSpc>
              <a:spcBef>
                <a:spcPts val="600"/>
              </a:spcBef>
            </a:pPr>
            <a:r>
              <a:rPr lang="en-US" altLang="zh-TW" sz="2000" dirty="0">
                <a:solidFill>
                  <a:srgbClr val="000000"/>
                </a:solidFill>
                <a:latin typeface="Times New Roman" panose="02020603050405020304" pitchFamily="18" charset="0"/>
              </a:rPr>
              <a:t>All variables must be declared with a name and a data type before they can be used in a program.</a:t>
            </a:r>
          </a:p>
          <a:p>
            <a:pPr>
              <a:lnSpc>
                <a:spcPct val="95000"/>
              </a:lnSpc>
              <a:spcBef>
                <a:spcPts val="600"/>
              </a:spcBef>
            </a:pPr>
            <a:r>
              <a:rPr lang="en-US" altLang="zh-TW" sz="2000" dirty="0">
                <a:solidFill>
                  <a:srgbClr val="000000"/>
                </a:solidFill>
                <a:latin typeface="Times New Roman" panose="02020603050405020304" pitchFamily="18" charset="0"/>
              </a:rPr>
              <a:t>If more than one name is declared in a declaration, the names are separated by commas (</a:t>
            </a:r>
            <a:r>
              <a:rPr lang="en-US" altLang="zh-TW" sz="2000" dirty="0">
                <a:solidFill>
                  <a:srgbClr val="000000"/>
                </a:solidFill>
                <a:latin typeface="LucidaSansTypewriter" pitchFamily="49" charset="0"/>
              </a:rPr>
              <a:t>,</a:t>
            </a:r>
            <a:r>
              <a:rPr lang="en-US" altLang="zh-TW" sz="2000" dirty="0">
                <a:solidFill>
                  <a:srgbClr val="000000"/>
                </a:solidFill>
                <a:latin typeface="Times New Roman" panose="02020603050405020304" pitchFamily="18" charset="0"/>
              </a:rPr>
              <a:t>)</a:t>
            </a:r>
            <a:r>
              <a:rPr lang="zh-TW" altLang="en-US" sz="2000" dirty="0">
                <a:solidFill>
                  <a:srgbClr val="000000"/>
                </a:solidFill>
                <a:latin typeface="Times New Roman" panose="02020603050405020304" pitchFamily="18" charset="0"/>
              </a:rPr>
              <a:t> </a:t>
            </a:r>
            <a:r>
              <a:rPr lang="en-US" altLang="zh-TW" sz="2000" dirty="0">
                <a:solidFill>
                  <a:srgbClr val="000000"/>
                </a:solidFill>
                <a:latin typeface="Times New Roman" panose="02020603050405020304" pitchFamily="18" charset="0"/>
                <a:sym typeface="Wingdings" panose="05000000000000000000" pitchFamily="2" charset="2"/>
              </a:rPr>
              <a:t> called</a:t>
            </a:r>
            <a:r>
              <a:rPr lang="en-US" altLang="zh-TW" sz="2000" dirty="0">
                <a:solidFill>
                  <a:srgbClr val="000000"/>
                </a:solidFill>
                <a:latin typeface="Times New Roman" panose="02020603050405020304" pitchFamily="18" charset="0"/>
              </a:rPr>
              <a:t> </a:t>
            </a:r>
            <a:r>
              <a:rPr lang="en-US" altLang="zh-TW" sz="2000" dirty="0">
                <a:solidFill>
                  <a:srgbClr val="0000FF"/>
                </a:solidFill>
                <a:latin typeface="Times New Roman" panose="02020603050405020304" pitchFamily="18" charset="0"/>
              </a:rPr>
              <a:t>comma-separated list</a:t>
            </a:r>
            <a:r>
              <a:rPr lang="en-US" altLang="zh-TW" sz="2000" dirty="0">
                <a:solidFill>
                  <a:srgbClr val="000000"/>
                </a:solidFill>
                <a:latin typeface="Times New Roman" panose="02020603050405020304" pitchFamily="18" charset="0"/>
              </a:rPr>
              <a:t>.</a:t>
            </a:r>
          </a:p>
          <a:p>
            <a:pPr lvl="1">
              <a:lnSpc>
                <a:spcPct val="95000"/>
              </a:lnSpc>
              <a:spcBef>
                <a:spcPts val="600"/>
              </a:spcBef>
            </a:pPr>
            <a:r>
              <a:rPr lang="en-US" altLang="zh-TW" sz="2000" dirty="0">
                <a:solidFill>
                  <a:srgbClr val="000000"/>
                </a:solidFill>
                <a:latin typeface="Lucida Console" panose="020B0609040504020204" pitchFamily="49" charset="0"/>
              </a:rPr>
              <a:t>int number1,number2; </a:t>
            </a:r>
          </a:p>
          <a:p>
            <a:endParaRPr lang="zh-TW" altLang="en-US" dirty="0"/>
          </a:p>
          <a:p>
            <a:endParaRPr lang="en-US" dirty="0"/>
          </a:p>
        </p:txBody>
      </p:sp>
      <p:pic>
        <p:nvPicPr>
          <p:cNvPr id="7" name="Picture 1" descr="cpphtp7LOV_02slides_Page_13.png">
            <a:extLst>
              <a:ext uri="{FF2B5EF4-FFF2-40B4-BE49-F238E27FC236}">
                <a16:creationId xmlns:a16="http://schemas.microsoft.com/office/drawing/2014/main" id="{951573F1-72E2-8D44-8DC9-5D58109EDF3B}"/>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1968" t="34118" r="19684" b="56661"/>
          <a:stretch/>
        </p:blipFill>
        <p:spPr bwMode="auto">
          <a:xfrm>
            <a:off x="1138021" y="1335261"/>
            <a:ext cx="9302723" cy="664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8496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9225F1-947A-6341-8BAA-86D963C89A0C}"/>
              </a:ext>
            </a:extLst>
          </p:cNvPr>
          <p:cNvSpPr>
            <a:spLocks noGrp="1"/>
          </p:cNvSpPr>
          <p:nvPr>
            <p:ph type="sldNum" sz="quarter" idx="12"/>
          </p:nvPr>
        </p:nvSpPr>
        <p:spPr/>
        <p:txBody>
          <a:bodyPr/>
          <a:lstStyle/>
          <a:p>
            <a:fld id="{4E77BC79-9480-1042-96E1-82B94DA0811E}" type="slidenum">
              <a:rPr lang="en-US" smtClean="0"/>
              <a:t>24</a:t>
            </a:fld>
            <a:endParaRPr lang="en-US"/>
          </a:p>
        </p:txBody>
      </p:sp>
      <p:sp>
        <p:nvSpPr>
          <p:cNvPr id="3" name="Title 2">
            <a:extLst>
              <a:ext uri="{FF2B5EF4-FFF2-40B4-BE49-F238E27FC236}">
                <a16:creationId xmlns:a16="http://schemas.microsoft.com/office/drawing/2014/main" id="{9F3BBB56-56AD-F941-8B3F-1C117DBB0D88}"/>
              </a:ext>
            </a:extLst>
          </p:cNvPr>
          <p:cNvSpPr>
            <a:spLocks noGrp="1"/>
          </p:cNvSpPr>
          <p:nvPr>
            <p:ph type="title"/>
          </p:nvPr>
        </p:nvSpPr>
        <p:spPr/>
        <p:txBody>
          <a:bodyPr/>
          <a:lstStyle/>
          <a:p>
            <a:r>
              <a:rPr lang="en-US" dirty="0"/>
              <a:t>Input – III (other data types)</a:t>
            </a:r>
          </a:p>
        </p:txBody>
      </p:sp>
      <p:sp>
        <p:nvSpPr>
          <p:cNvPr id="4" name="Content Placeholder 3">
            <a:extLst>
              <a:ext uri="{FF2B5EF4-FFF2-40B4-BE49-F238E27FC236}">
                <a16:creationId xmlns:a16="http://schemas.microsoft.com/office/drawing/2014/main" id="{6EAC18C7-398C-0B4E-9FD3-FF625BDA66A8}"/>
              </a:ext>
            </a:extLst>
          </p:cNvPr>
          <p:cNvSpPr>
            <a:spLocks noGrp="1"/>
          </p:cNvSpPr>
          <p:nvPr>
            <p:ph idx="1"/>
          </p:nvPr>
        </p:nvSpPr>
        <p:spPr>
          <a:xfrm>
            <a:off x="628650" y="1470991"/>
            <a:ext cx="7886700" cy="4484292"/>
          </a:xfrm>
        </p:spPr>
        <p:txBody>
          <a:bodyPr>
            <a:normAutofit/>
          </a:bodyPr>
          <a:lstStyle/>
          <a:p>
            <a:pPr>
              <a:lnSpc>
                <a:spcPct val="95000"/>
              </a:lnSpc>
            </a:pPr>
            <a:r>
              <a:rPr lang="en-US" altLang="zh-TW" sz="2400" dirty="0">
                <a:solidFill>
                  <a:srgbClr val="000000"/>
                </a:solidFill>
                <a:latin typeface="Times New Roman" panose="02020603050405020304" pitchFamily="18" charset="0"/>
              </a:rPr>
              <a:t>Data type </a:t>
            </a:r>
            <a:r>
              <a:rPr lang="en-US" altLang="zh-TW" sz="2400" dirty="0">
                <a:solidFill>
                  <a:srgbClr val="0000CC"/>
                </a:solidFill>
                <a:latin typeface="Lucida Console" panose="020B0609040504020204" pitchFamily="49" charset="0"/>
              </a:rPr>
              <a:t>double</a:t>
            </a:r>
            <a:r>
              <a:rPr lang="en-US" altLang="zh-TW" sz="2400" dirty="0">
                <a:solidFill>
                  <a:srgbClr val="000000"/>
                </a:solidFill>
                <a:latin typeface="Times New Roman" panose="02020603050405020304" pitchFamily="18" charset="0"/>
              </a:rPr>
              <a:t> is for specifying real numbers, and data type </a:t>
            </a:r>
            <a:r>
              <a:rPr lang="en-US" altLang="zh-TW" sz="2400" dirty="0">
                <a:solidFill>
                  <a:srgbClr val="0000CC"/>
                </a:solidFill>
                <a:latin typeface="Lucida Console" panose="020B0609040504020204" pitchFamily="49" charset="0"/>
              </a:rPr>
              <a:t>char</a:t>
            </a:r>
            <a:r>
              <a:rPr lang="en-US" altLang="zh-TW" sz="2400" dirty="0">
                <a:solidFill>
                  <a:srgbClr val="000000"/>
                </a:solidFill>
                <a:latin typeface="Times New Roman" panose="02020603050405020304" pitchFamily="18" charset="0"/>
              </a:rPr>
              <a:t> for specifying character data.</a:t>
            </a:r>
          </a:p>
          <a:p>
            <a:pPr lvl="1">
              <a:lnSpc>
                <a:spcPct val="95000"/>
              </a:lnSpc>
            </a:pPr>
            <a:r>
              <a:rPr lang="en-US" altLang="zh-TW" sz="2000" dirty="0">
                <a:solidFill>
                  <a:srgbClr val="000000"/>
                </a:solidFill>
                <a:latin typeface="Times New Roman" panose="02020603050405020304" pitchFamily="18" charset="0"/>
              </a:rPr>
              <a:t>Real numbers are numbers with decimal points, such as 3.4, 0.0 and –11.19.</a:t>
            </a:r>
          </a:p>
          <a:p>
            <a:pPr>
              <a:lnSpc>
                <a:spcPct val="95000"/>
              </a:lnSpc>
            </a:pPr>
            <a:r>
              <a:rPr lang="en-US" altLang="zh-TW" sz="2400" dirty="0">
                <a:solidFill>
                  <a:srgbClr val="000000"/>
                </a:solidFill>
                <a:latin typeface="Times New Roman" panose="02020603050405020304" pitchFamily="18" charset="0"/>
              </a:rPr>
              <a:t>A </a:t>
            </a:r>
            <a:r>
              <a:rPr lang="en-US" altLang="zh-TW" sz="2400" dirty="0">
                <a:solidFill>
                  <a:srgbClr val="000000"/>
                </a:solidFill>
                <a:latin typeface="Lucida Console" panose="020B0609040504020204" pitchFamily="49" charset="0"/>
              </a:rPr>
              <a:t>char</a:t>
            </a:r>
            <a:r>
              <a:rPr lang="en-US" altLang="zh-TW" sz="2400" dirty="0">
                <a:solidFill>
                  <a:srgbClr val="000000"/>
                </a:solidFill>
                <a:latin typeface="Times New Roman" panose="02020603050405020304" pitchFamily="18" charset="0"/>
              </a:rPr>
              <a:t> variable may hold only a single lowercase letter, a single uppercase letter, a single digit or a single special character (e.g., </a:t>
            </a:r>
            <a:r>
              <a:rPr lang="en-US" altLang="zh-TW" sz="2400" dirty="0">
                <a:solidFill>
                  <a:srgbClr val="000000"/>
                </a:solidFill>
                <a:latin typeface="Lucida Console" panose="020B0609040504020204" pitchFamily="49" charset="0"/>
              </a:rPr>
              <a:t>$</a:t>
            </a:r>
            <a:r>
              <a:rPr lang="en-US" altLang="zh-TW" sz="2400" dirty="0">
                <a:solidFill>
                  <a:srgbClr val="000000"/>
                </a:solidFill>
                <a:latin typeface="Times New Roman" panose="02020603050405020304" pitchFamily="18" charset="0"/>
              </a:rPr>
              <a:t> or </a:t>
            </a:r>
            <a:r>
              <a:rPr lang="en-US" altLang="zh-TW" sz="2400" dirty="0">
                <a:solidFill>
                  <a:srgbClr val="000000"/>
                </a:solidFill>
                <a:latin typeface="Lucida Console" panose="020B0609040504020204" pitchFamily="49" charset="0"/>
              </a:rPr>
              <a:t>*</a:t>
            </a:r>
            <a:r>
              <a:rPr lang="en-US" altLang="zh-TW" sz="2400" dirty="0">
                <a:solidFill>
                  <a:srgbClr val="000000"/>
                </a:solidFill>
                <a:latin typeface="Times New Roman" panose="02020603050405020304" pitchFamily="18" charset="0"/>
              </a:rPr>
              <a:t>).</a:t>
            </a:r>
          </a:p>
          <a:p>
            <a:pPr>
              <a:lnSpc>
                <a:spcPct val="95000"/>
              </a:lnSpc>
            </a:pPr>
            <a:r>
              <a:rPr lang="en-US" altLang="zh-TW" sz="2400" dirty="0">
                <a:solidFill>
                  <a:srgbClr val="000000"/>
                </a:solidFill>
                <a:latin typeface="Times New Roman" panose="02020603050405020304" pitchFamily="18" charset="0"/>
              </a:rPr>
              <a:t>Types such as </a:t>
            </a:r>
            <a:r>
              <a:rPr lang="en-US" altLang="zh-TW" sz="2400" dirty="0">
                <a:solidFill>
                  <a:srgbClr val="000000"/>
                </a:solidFill>
                <a:latin typeface="Lucida Console" panose="020B0609040504020204" pitchFamily="49" charset="0"/>
              </a:rPr>
              <a:t>int</a:t>
            </a:r>
            <a:r>
              <a:rPr lang="en-US" altLang="zh-TW" sz="2400" dirty="0">
                <a:solidFill>
                  <a:srgbClr val="000000"/>
                </a:solidFill>
                <a:latin typeface="Times New Roman" panose="02020603050405020304" pitchFamily="18" charset="0"/>
              </a:rPr>
              <a:t>, </a:t>
            </a:r>
            <a:r>
              <a:rPr lang="en-US" altLang="zh-TW" sz="2400" dirty="0">
                <a:solidFill>
                  <a:srgbClr val="000000"/>
                </a:solidFill>
                <a:latin typeface="Lucida Console" panose="020B0609040504020204" pitchFamily="49" charset="0"/>
              </a:rPr>
              <a:t>double</a:t>
            </a:r>
            <a:r>
              <a:rPr lang="en-US" altLang="zh-TW" sz="2400" dirty="0">
                <a:solidFill>
                  <a:srgbClr val="000000"/>
                </a:solidFill>
                <a:latin typeface="Times New Roman" panose="02020603050405020304" pitchFamily="18" charset="0"/>
              </a:rPr>
              <a:t> and </a:t>
            </a:r>
            <a:r>
              <a:rPr lang="en-US" altLang="zh-TW" sz="2400" dirty="0">
                <a:solidFill>
                  <a:srgbClr val="000000"/>
                </a:solidFill>
                <a:latin typeface="Lucida Console" panose="020B0609040504020204" pitchFamily="49" charset="0"/>
              </a:rPr>
              <a:t>char</a:t>
            </a:r>
            <a:r>
              <a:rPr lang="en-US" altLang="zh-TW" sz="2400" dirty="0">
                <a:solidFill>
                  <a:srgbClr val="000000"/>
                </a:solidFill>
                <a:latin typeface="Times New Roman" panose="02020603050405020304" pitchFamily="18" charset="0"/>
              </a:rPr>
              <a:t> are called </a:t>
            </a:r>
            <a:r>
              <a:rPr lang="en-US" altLang="zh-TW" sz="2400" dirty="0">
                <a:solidFill>
                  <a:srgbClr val="0000FF"/>
                </a:solidFill>
                <a:latin typeface="Times New Roman" panose="02020603050405020304" pitchFamily="18" charset="0"/>
              </a:rPr>
              <a:t>fundamental types</a:t>
            </a:r>
            <a:r>
              <a:rPr lang="en-US" altLang="zh-TW" sz="2400" dirty="0">
                <a:solidFill>
                  <a:srgbClr val="000000"/>
                </a:solidFill>
                <a:latin typeface="Times New Roman" panose="02020603050405020304" pitchFamily="18" charset="0"/>
              </a:rPr>
              <a:t>.</a:t>
            </a:r>
          </a:p>
          <a:p>
            <a:pPr>
              <a:lnSpc>
                <a:spcPct val="95000"/>
              </a:lnSpc>
            </a:pPr>
            <a:r>
              <a:rPr lang="en-US" altLang="zh-TW" sz="2400" dirty="0">
                <a:solidFill>
                  <a:srgbClr val="000000"/>
                </a:solidFill>
                <a:latin typeface="Times New Roman" panose="02020603050405020304" pitchFamily="18" charset="0"/>
              </a:rPr>
              <a:t>Fundamental-type names are </a:t>
            </a:r>
            <a:r>
              <a:rPr lang="en-US" altLang="zh-TW" sz="2400" dirty="0">
                <a:solidFill>
                  <a:srgbClr val="0000CC"/>
                </a:solidFill>
                <a:latin typeface="Times New Roman" panose="02020603050405020304" pitchFamily="18" charset="0"/>
              </a:rPr>
              <a:t>keywords</a:t>
            </a:r>
            <a:r>
              <a:rPr lang="en-US" altLang="zh-TW" sz="2400" dirty="0">
                <a:solidFill>
                  <a:srgbClr val="000000"/>
                </a:solidFill>
                <a:latin typeface="Times New Roman" panose="02020603050405020304" pitchFamily="18" charset="0"/>
              </a:rPr>
              <a:t> and therefore must appear in all lowercase letters.</a:t>
            </a:r>
          </a:p>
        </p:txBody>
      </p:sp>
    </p:spTree>
    <p:extLst>
      <p:ext uri="{BB962C8B-B14F-4D97-AF65-F5344CB8AC3E}">
        <p14:creationId xmlns:p14="http://schemas.microsoft.com/office/powerpoint/2010/main" val="2545620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AE52E-3804-CE4B-8CD6-6B0F69F08FC9}"/>
              </a:ext>
            </a:extLst>
          </p:cNvPr>
          <p:cNvSpPr>
            <a:spLocks noGrp="1"/>
          </p:cNvSpPr>
          <p:nvPr>
            <p:ph type="sldNum" sz="quarter" idx="12"/>
          </p:nvPr>
        </p:nvSpPr>
        <p:spPr/>
        <p:txBody>
          <a:bodyPr/>
          <a:lstStyle/>
          <a:p>
            <a:fld id="{4E77BC79-9480-1042-96E1-82B94DA0811E}" type="slidenum">
              <a:rPr lang="en-US" smtClean="0"/>
              <a:t>25</a:t>
            </a:fld>
            <a:endParaRPr lang="en-US"/>
          </a:p>
        </p:txBody>
      </p:sp>
      <p:sp>
        <p:nvSpPr>
          <p:cNvPr id="3" name="Title 2">
            <a:extLst>
              <a:ext uri="{FF2B5EF4-FFF2-40B4-BE49-F238E27FC236}">
                <a16:creationId xmlns:a16="http://schemas.microsoft.com/office/drawing/2014/main" id="{93BC22E9-DC22-C242-8286-A18F723C4800}"/>
              </a:ext>
            </a:extLst>
          </p:cNvPr>
          <p:cNvSpPr>
            <a:spLocks noGrp="1"/>
          </p:cNvSpPr>
          <p:nvPr>
            <p:ph type="title"/>
          </p:nvPr>
        </p:nvSpPr>
        <p:spPr/>
        <p:txBody>
          <a:bodyPr/>
          <a:lstStyle/>
          <a:p>
            <a:r>
              <a:rPr lang="en-US" dirty="0"/>
              <a:t>Fundamental Data Types</a:t>
            </a:r>
          </a:p>
        </p:txBody>
      </p:sp>
      <p:sp>
        <p:nvSpPr>
          <p:cNvPr id="4" name="Content Placeholder 3">
            <a:extLst>
              <a:ext uri="{FF2B5EF4-FFF2-40B4-BE49-F238E27FC236}">
                <a16:creationId xmlns:a16="http://schemas.microsoft.com/office/drawing/2014/main" id="{A4397C33-46D0-3742-8D31-4E93A6B77A20}"/>
              </a:ext>
            </a:extLst>
          </p:cNvPr>
          <p:cNvSpPr>
            <a:spLocks noGrp="1"/>
          </p:cNvSpPr>
          <p:nvPr>
            <p:ph idx="1"/>
          </p:nvPr>
        </p:nvSpPr>
        <p:spPr/>
        <p:txBody>
          <a:bodyPr/>
          <a:lstStyle/>
          <a:p>
            <a:r>
              <a:rPr lang="en-US" dirty="0">
                <a:hlinkClick r:id="rId3"/>
              </a:rPr>
              <a:t>https://en.cppreference.com/w/cpp/language/types</a:t>
            </a:r>
            <a:endParaRPr lang="en-US" dirty="0"/>
          </a:p>
        </p:txBody>
      </p:sp>
      <p:pic>
        <p:nvPicPr>
          <p:cNvPr id="6" name="Picture 5">
            <a:extLst>
              <a:ext uri="{FF2B5EF4-FFF2-40B4-BE49-F238E27FC236}">
                <a16:creationId xmlns:a16="http://schemas.microsoft.com/office/drawing/2014/main" id="{2DD3E1B2-D576-A84F-A512-C777B54C5411}"/>
              </a:ext>
            </a:extLst>
          </p:cNvPr>
          <p:cNvPicPr>
            <a:picLocks noChangeAspect="1"/>
          </p:cNvPicPr>
          <p:nvPr/>
        </p:nvPicPr>
        <p:blipFill>
          <a:blip r:embed="rId4"/>
          <a:stretch>
            <a:fillRect/>
          </a:stretch>
        </p:blipFill>
        <p:spPr>
          <a:xfrm>
            <a:off x="1464365" y="1819329"/>
            <a:ext cx="5836764" cy="4920412"/>
          </a:xfrm>
          <a:prstGeom prst="rect">
            <a:avLst/>
          </a:prstGeom>
        </p:spPr>
      </p:pic>
    </p:spTree>
    <p:extLst>
      <p:ext uri="{BB962C8B-B14F-4D97-AF65-F5344CB8AC3E}">
        <p14:creationId xmlns:p14="http://schemas.microsoft.com/office/powerpoint/2010/main" val="2359978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8C07A2-E384-1B48-898E-FBB81E19E21F}"/>
              </a:ext>
            </a:extLst>
          </p:cNvPr>
          <p:cNvSpPr>
            <a:spLocks noGrp="1"/>
          </p:cNvSpPr>
          <p:nvPr>
            <p:ph type="sldNum" sz="quarter" idx="12"/>
          </p:nvPr>
        </p:nvSpPr>
        <p:spPr/>
        <p:txBody>
          <a:bodyPr/>
          <a:lstStyle/>
          <a:p>
            <a:fld id="{4E77BC79-9480-1042-96E1-82B94DA0811E}" type="slidenum">
              <a:rPr lang="en-US" smtClean="0"/>
              <a:t>26</a:t>
            </a:fld>
            <a:endParaRPr lang="en-US"/>
          </a:p>
        </p:txBody>
      </p:sp>
      <p:sp>
        <p:nvSpPr>
          <p:cNvPr id="3" name="Title 2">
            <a:extLst>
              <a:ext uri="{FF2B5EF4-FFF2-40B4-BE49-F238E27FC236}">
                <a16:creationId xmlns:a16="http://schemas.microsoft.com/office/drawing/2014/main" id="{789263A3-621E-B044-91F2-0EA5659848E3}"/>
              </a:ext>
            </a:extLst>
          </p:cNvPr>
          <p:cNvSpPr>
            <a:spLocks noGrp="1"/>
          </p:cNvSpPr>
          <p:nvPr>
            <p:ph type="title"/>
          </p:nvPr>
        </p:nvSpPr>
        <p:spPr/>
        <p:txBody>
          <a:bodyPr/>
          <a:lstStyle/>
          <a:p>
            <a:r>
              <a:rPr lang="en-US" dirty="0"/>
              <a:t>Range of Data Types</a:t>
            </a:r>
          </a:p>
        </p:txBody>
      </p:sp>
      <p:pic>
        <p:nvPicPr>
          <p:cNvPr id="6" name="Content Placeholder 5">
            <a:extLst>
              <a:ext uri="{FF2B5EF4-FFF2-40B4-BE49-F238E27FC236}">
                <a16:creationId xmlns:a16="http://schemas.microsoft.com/office/drawing/2014/main" id="{A308AE54-6F0F-E748-B288-AE573D38D0C9}"/>
              </a:ext>
            </a:extLst>
          </p:cNvPr>
          <p:cNvPicPr>
            <a:picLocks noGrp="1" noChangeAspect="1"/>
          </p:cNvPicPr>
          <p:nvPr>
            <p:ph idx="1"/>
          </p:nvPr>
        </p:nvPicPr>
        <p:blipFill>
          <a:blip r:embed="rId3"/>
          <a:stretch>
            <a:fillRect/>
          </a:stretch>
        </p:blipFill>
        <p:spPr>
          <a:xfrm>
            <a:off x="628650" y="1242391"/>
            <a:ext cx="7886700" cy="5366932"/>
          </a:xfrm>
        </p:spPr>
      </p:pic>
    </p:spTree>
    <p:extLst>
      <p:ext uri="{BB962C8B-B14F-4D97-AF65-F5344CB8AC3E}">
        <p14:creationId xmlns:p14="http://schemas.microsoft.com/office/powerpoint/2010/main" val="1998353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5BA343-9BD7-E742-9586-DBB95E530CE4}"/>
              </a:ext>
            </a:extLst>
          </p:cNvPr>
          <p:cNvSpPr txBox="1"/>
          <p:nvPr/>
        </p:nvSpPr>
        <p:spPr>
          <a:xfrm>
            <a:off x="1411357" y="2610678"/>
            <a:ext cx="6707157" cy="707886"/>
          </a:xfrm>
          <a:prstGeom prst="rect">
            <a:avLst/>
          </a:prstGeom>
          <a:noFill/>
        </p:spPr>
        <p:txBody>
          <a:bodyPr wrap="none" rtlCol="0">
            <a:spAutoFit/>
          </a:bodyPr>
          <a:lstStyle/>
          <a:p>
            <a:r>
              <a:rPr lang="en-US" sz="4000" b="1" dirty="0"/>
              <a:t>C++ is a Strongly Typed System</a:t>
            </a:r>
          </a:p>
        </p:txBody>
      </p:sp>
    </p:spTree>
    <p:extLst>
      <p:ext uri="{BB962C8B-B14F-4D97-AF65-F5344CB8AC3E}">
        <p14:creationId xmlns:p14="http://schemas.microsoft.com/office/powerpoint/2010/main" val="2534207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A985A8-9090-C547-9CB9-070622A8B1F6}"/>
              </a:ext>
            </a:extLst>
          </p:cNvPr>
          <p:cNvSpPr>
            <a:spLocks noGrp="1"/>
          </p:cNvSpPr>
          <p:nvPr>
            <p:ph type="sldNum" sz="quarter" idx="12"/>
          </p:nvPr>
        </p:nvSpPr>
        <p:spPr/>
        <p:txBody>
          <a:bodyPr/>
          <a:lstStyle/>
          <a:p>
            <a:fld id="{4E77BC79-9480-1042-96E1-82B94DA0811E}" type="slidenum">
              <a:rPr lang="en-US" smtClean="0"/>
              <a:t>28</a:t>
            </a:fld>
            <a:endParaRPr lang="en-US"/>
          </a:p>
        </p:txBody>
      </p:sp>
      <p:sp>
        <p:nvSpPr>
          <p:cNvPr id="3" name="Title 2">
            <a:extLst>
              <a:ext uri="{FF2B5EF4-FFF2-40B4-BE49-F238E27FC236}">
                <a16:creationId xmlns:a16="http://schemas.microsoft.com/office/drawing/2014/main" id="{5AF56879-B321-634E-A18E-5021DA983774}"/>
              </a:ext>
            </a:extLst>
          </p:cNvPr>
          <p:cNvSpPr>
            <a:spLocks noGrp="1"/>
          </p:cNvSpPr>
          <p:nvPr>
            <p:ph type="title"/>
          </p:nvPr>
        </p:nvSpPr>
        <p:spPr/>
        <p:txBody>
          <a:bodyPr/>
          <a:lstStyle/>
          <a:p>
            <a:r>
              <a:rPr lang="en-US" dirty="0"/>
              <a:t>Declare Variables</a:t>
            </a:r>
          </a:p>
        </p:txBody>
      </p:sp>
      <p:sp>
        <p:nvSpPr>
          <p:cNvPr id="4" name="Content Placeholder 3">
            <a:extLst>
              <a:ext uri="{FF2B5EF4-FFF2-40B4-BE49-F238E27FC236}">
                <a16:creationId xmlns:a16="http://schemas.microsoft.com/office/drawing/2014/main" id="{6DCD8F9A-8977-304B-B0E9-6A74D9758B98}"/>
              </a:ext>
            </a:extLst>
          </p:cNvPr>
          <p:cNvSpPr>
            <a:spLocks noGrp="1"/>
          </p:cNvSpPr>
          <p:nvPr>
            <p:ph idx="1"/>
          </p:nvPr>
        </p:nvSpPr>
        <p:spPr>
          <a:xfrm>
            <a:off x="628650" y="1295944"/>
            <a:ext cx="7886700" cy="5297013"/>
          </a:xfrm>
        </p:spPr>
        <p:txBody>
          <a:bodyPr>
            <a:normAutofit fontScale="92500"/>
          </a:bodyPr>
          <a:lstStyle/>
          <a:p>
            <a:pPr>
              <a:spcBef>
                <a:spcPts val="600"/>
              </a:spcBef>
            </a:pPr>
            <a:r>
              <a:rPr lang="en-US" altLang="zh-TW" dirty="0">
                <a:solidFill>
                  <a:srgbClr val="000000"/>
                </a:solidFill>
                <a:latin typeface="Times New Roman" panose="02020603050405020304" pitchFamily="18" charset="0"/>
              </a:rPr>
              <a:t>Using the fundamental data types</a:t>
            </a:r>
          </a:p>
          <a:p>
            <a:pPr lvl="1">
              <a:spcBef>
                <a:spcPts val="600"/>
              </a:spcBef>
            </a:pPr>
            <a:r>
              <a:rPr lang="en-US" altLang="zh-TW" dirty="0">
                <a:solidFill>
                  <a:srgbClr val="000000"/>
                </a:solidFill>
                <a:latin typeface="Times New Roman" panose="02020603050405020304" pitchFamily="18" charset="0"/>
              </a:rPr>
              <a:t>e.g. int </a:t>
            </a:r>
            <a:r>
              <a:rPr lang="en-US" altLang="zh-TW" dirty="0" err="1">
                <a:solidFill>
                  <a:srgbClr val="000000"/>
                </a:solidFill>
                <a:latin typeface="Times New Roman" panose="02020603050405020304" pitchFamily="18" charset="0"/>
              </a:rPr>
              <a:t>my_variable</a:t>
            </a:r>
            <a:endParaRPr lang="en-US" altLang="zh-TW" dirty="0">
              <a:solidFill>
                <a:srgbClr val="000000"/>
              </a:solidFill>
              <a:latin typeface="Times New Roman" panose="02020603050405020304" pitchFamily="18" charset="0"/>
            </a:endParaRPr>
          </a:p>
          <a:p>
            <a:pPr>
              <a:spcBef>
                <a:spcPts val="600"/>
              </a:spcBef>
            </a:pPr>
            <a:r>
              <a:rPr lang="en-US" altLang="zh-TW" dirty="0">
                <a:solidFill>
                  <a:srgbClr val="000000"/>
                </a:solidFill>
                <a:latin typeface="Times New Roman" panose="02020603050405020304" pitchFamily="18" charset="0"/>
              </a:rPr>
              <a:t>A variable name is any valid </a:t>
            </a:r>
            <a:r>
              <a:rPr lang="en-US" altLang="zh-TW" dirty="0">
                <a:solidFill>
                  <a:srgbClr val="0000FF"/>
                </a:solidFill>
                <a:latin typeface="Times New Roman" panose="02020603050405020304" pitchFamily="18" charset="0"/>
              </a:rPr>
              <a:t>identifier</a:t>
            </a:r>
            <a:r>
              <a:rPr lang="en-US" altLang="zh-TW" dirty="0">
                <a:solidFill>
                  <a:srgbClr val="000000"/>
                </a:solidFill>
                <a:latin typeface="Times New Roman" panose="02020603050405020304" pitchFamily="18" charset="0"/>
              </a:rPr>
              <a:t> that is not a keyword.</a:t>
            </a:r>
          </a:p>
          <a:p>
            <a:pPr>
              <a:spcBef>
                <a:spcPts val="600"/>
              </a:spcBef>
            </a:pPr>
            <a:r>
              <a:rPr lang="en-US" altLang="zh-TW" dirty="0">
                <a:solidFill>
                  <a:srgbClr val="000000"/>
                </a:solidFill>
                <a:latin typeface="Times New Roman" panose="02020603050405020304" pitchFamily="18" charset="0"/>
              </a:rPr>
              <a:t>An identifier is a series of characters consisting of letters, digits and underscores ( _ ) that does </a:t>
            </a:r>
            <a:r>
              <a:rPr lang="en-US" altLang="zh-TW" dirty="0">
                <a:solidFill>
                  <a:srgbClr val="0000CC"/>
                </a:solidFill>
                <a:latin typeface="Times New Roman" panose="02020603050405020304" pitchFamily="18" charset="0"/>
              </a:rPr>
              <a:t>not begin with a digit</a:t>
            </a:r>
            <a:r>
              <a:rPr lang="en-US" altLang="zh-TW" dirty="0">
                <a:solidFill>
                  <a:srgbClr val="000000"/>
                </a:solidFill>
                <a:latin typeface="Times New Roman" panose="02020603050405020304" pitchFamily="18" charset="0"/>
              </a:rPr>
              <a:t>.</a:t>
            </a:r>
          </a:p>
          <a:p>
            <a:pPr>
              <a:spcBef>
                <a:spcPts val="600"/>
              </a:spcBef>
            </a:pPr>
            <a:r>
              <a:rPr lang="en-US" altLang="zh-TW" dirty="0">
                <a:solidFill>
                  <a:srgbClr val="000000"/>
                </a:solidFill>
                <a:latin typeface="Times New Roman" panose="02020603050405020304" pitchFamily="18" charset="0"/>
              </a:rPr>
              <a:t>C++ is </a:t>
            </a:r>
            <a:r>
              <a:rPr lang="en-US" altLang="zh-TW" dirty="0">
                <a:solidFill>
                  <a:srgbClr val="0000FF"/>
                </a:solidFill>
                <a:latin typeface="Times New Roman" panose="02020603050405020304" pitchFamily="18" charset="0"/>
              </a:rPr>
              <a:t>case sensitive</a:t>
            </a:r>
            <a:r>
              <a:rPr lang="en-US" altLang="zh-TW" dirty="0">
                <a:solidFill>
                  <a:srgbClr val="000000"/>
                </a:solidFill>
                <a:latin typeface="Times New Roman" panose="02020603050405020304" pitchFamily="18" charset="0"/>
              </a:rPr>
              <a:t>—uppercase and lowercase letters are different, so </a:t>
            </a:r>
            <a:r>
              <a:rPr lang="en-US" altLang="zh-TW" dirty="0">
                <a:solidFill>
                  <a:srgbClr val="000000"/>
                </a:solidFill>
                <a:latin typeface="Lucida Console" panose="020B0609040504020204" pitchFamily="49" charset="0"/>
              </a:rPr>
              <a:t>a1</a:t>
            </a:r>
            <a:r>
              <a:rPr lang="en-US" altLang="zh-TW" dirty="0">
                <a:solidFill>
                  <a:srgbClr val="000000"/>
                </a:solidFill>
                <a:latin typeface="Times New Roman" panose="02020603050405020304" pitchFamily="18" charset="0"/>
              </a:rPr>
              <a:t> and </a:t>
            </a:r>
            <a:r>
              <a:rPr lang="en-US" altLang="zh-TW" dirty="0">
                <a:solidFill>
                  <a:srgbClr val="000000"/>
                </a:solidFill>
                <a:latin typeface="Lucida Console" panose="020B0609040504020204" pitchFamily="49" charset="0"/>
              </a:rPr>
              <a:t>A1</a:t>
            </a:r>
            <a:r>
              <a:rPr lang="en-US" altLang="zh-TW" dirty="0">
                <a:solidFill>
                  <a:srgbClr val="000000"/>
                </a:solidFill>
                <a:latin typeface="Times New Roman" panose="02020603050405020304" pitchFamily="18" charset="0"/>
              </a:rPr>
              <a:t> are different identifiers.</a:t>
            </a:r>
          </a:p>
          <a:p>
            <a:pPr>
              <a:spcBef>
                <a:spcPts val="600"/>
              </a:spcBef>
            </a:pPr>
            <a:r>
              <a:rPr lang="en-US" altLang="zh-TW" dirty="0">
                <a:solidFill>
                  <a:srgbClr val="000000"/>
                </a:solidFill>
                <a:latin typeface="Times New Roman" panose="02020603050405020304" pitchFamily="18" charset="0"/>
              </a:rPr>
              <a:t>Declarations of variables can be placed almost anywhere in a program, but they must appear </a:t>
            </a:r>
            <a:r>
              <a:rPr lang="en-US" altLang="zh-TW" dirty="0">
                <a:solidFill>
                  <a:srgbClr val="FF0000"/>
                </a:solidFill>
                <a:latin typeface="Times New Roman" panose="02020603050405020304" pitchFamily="18" charset="0"/>
              </a:rPr>
              <a:t>before</a:t>
            </a:r>
            <a:r>
              <a:rPr lang="en-US" altLang="zh-TW" dirty="0">
                <a:solidFill>
                  <a:srgbClr val="000000"/>
                </a:solidFill>
                <a:latin typeface="Times New Roman" panose="02020603050405020304" pitchFamily="18" charset="0"/>
              </a:rPr>
              <a:t> their corresponding variables are used in the program.</a:t>
            </a:r>
          </a:p>
          <a:p>
            <a:endParaRPr lang="zh-TW" altLang="en-US" dirty="0"/>
          </a:p>
          <a:p>
            <a:endParaRPr lang="en-US" dirty="0"/>
          </a:p>
        </p:txBody>
      </p:sp>
    </p:spTree>
    <p:extLst>
      <p:ext uri="{BB962C8B-B14F-4D97-AF65-F5344CB8AC3E}">
        <p14:creationId xmlns:p14="http://schemas.microsoft.com/office/powerpoint/2010/main" val="3436940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B8CDB1-7B38-6D4E-BD41-9CF2EDF99655}"/>
              </a:ext>
            </a:extLst>
          </p:cNvPr>
          <p:cNvSpPr>
            <a:spLocks noGrp="1"/>
          </p:cNvSpPr>
          <p:nvPr>
            <p:ph type="sldNum" sz="quarter" idx="12"/>
          </p:nvPr>
        </p:nvSpPr>
        <p:spPr/>
        <p:txBody>
          <a:bodyPr/>
          <a:lstStyle/>
          <a:p>
            <a:fld id="{4E77BC79-9480-1042-96E1-82B94DA0811E}" type="slidenum">
              <a:rPr lang="en-US" smtClean="0"/>
              <a:t>29</a:t>
            </a:fld>
            <a:endParaRPr lang="en-US"/>
          </a:p>
        </p:txBody>
      </p:sp>
      <p:sp>
        <p:nvSpPr>
          <p:cNvPr id="3" name="Title 2">
            <a:extLst>
              <a:ext uri="{FF2B5EF4-FFF2-40B4-BE49-F238E27FC236}">
                <a16:creationId xmlns:a16="http://schemas.microsoft.com/office/drawing/2014/main" id="{E61D1329-9F53-A140-B18B-6531EE511CE5}"/>
              </a:ext>
            </a:extLst>
          </p:cNvPr>
          <p:cNvSpPr>
            <a:spLocks noGrp="1"/>
          </p:cNvSpPr>
          <p:nvPr>
            <p:ph type="title"/>
          </p:nvPr>
        </p:nvSpPr>
        <p:spPr/>
        <p:txBody>
          <a:bodyPr/>
          <a:lstStyle/>
          <a:p>
            <a:r>
              <a:rPr lang="en-US" dirty="0"/>
              <a:t>Variable Naming is Important …</a:t>
            </a:r>
          </a:p>
        </p:txBody>
      </p:sp>
      <p:sp>
        <p:nvSpPr>
          <p:cNvPr id="4" name="Content Placeholder 3">
            <a:extLst>
              <a:ext uri="{FF2B5EF4-FFF2-40B4-BE49-F238E27FC236}">
                <a16:creationId xmlns:a16="http://schemas.microsoft.com/office/drawing/2014/main" id="{1B19D11D-7A5F-474C-88DB-0904DB3F6938}"/>
              </a:ext>
            </a:extLst>
          </p:cNvPr>
          <p:cNvSpPr>
            <a:spLocks noGrp="1"/>
          </p:cNvSpPr>
          <p:nvPr>
            <p:ph idx="1"/>
          </p:nvPr>
        </p:nvSpPr>
        <p:spPr>
          <a:xfrm>
            <a:off x="628650" y="1295944"/>
            <a:ext cx="7886700" cy="5323517"/>
          </a:xfrm>
        </p:spPr>
        <p:txBody>
          <a:bodyPr/>
          <a:lstStyle/>
          <a:p>
            <a:r>
              <a:rPr lang="en-US" dirty="0"/>
              <a:t>Tip 1: C++ allows identifiers of any length, but your C++ implementation may restrict identifier lengths. Use identifiers of 31 characters or fewer to ensure portability</a:t>
            </a:r>
          </a:p>
          <a:p>
            <a:r>
              <a:rPr lang="en-US" dirty="0"/>
              <a:t>Tip 2: choose meaningful identifiers makes a program self-explanatory—a person can understand the program simply by reading it rather than having to refer to the manuals or comments</a:t>
            </a:r>
          </a:p>
          <a:p>
            <a:pPr lvl="1"/>
            <a:r>
              <a:rPr lang="en-US" dirty="0"/>
              <a:t>int parent, PARENT;</a:t>
            </a:r>
          </a:p>
          <a:p>
            <a:pPr lvl="1"/>
            <a:r>
              <a:rPr lang="en-US" dirty="0"/>
              <a:t>int mom, dad;</a:t>
            </a:r>
          </a:p>
          <a:p>
            <a:pPr lvl="1"/>
            <a:r>
              <a:rPr lang="en-US" dirty="0"/>
              <a:t>Good naming is always fundamental to effective code reviews and collaboration</a:t>
            </a:r>
          </a:p>
        </p:txBody>
      </p:sp>
    </p:spTree>
    <p:extLst>
      <p:ext uri="{BB962C8B-B14F-4D97-AF65-F5344CB8AC3E}">
        <p14:creationId xmlns:p14="http://schemas.microsoft.com/office/powerpoint/2010/main" val="822141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F9333F-6D1F-674A-94AF-4D534C283535}"/>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2E579B95-CAC0-9A42-8740-DCBE1307C55B}"/>
              </a:ext>
            </a:extLst>
          </p:cNvPr>
          <p:cNvSpPr>
            <a:spLocks noGrp="1"/>
          </p:cNvSpPr>
          <p:nvPr>
            <p:ph type="title"/>
          </p:nvPr>
        </p:nvSpPr>
        <p:spPr/>
        <p:txBody>
          <a:bodyPr/>
          <a:lstStyle/>
          <a:p>
            <a:r>
              <a:rPr lang="en-US" dirty="0"/>
              <a:t>Computing Plays a Key Role</a:t>
            </a:r>
          </a:p>
        </p:txBody>
      </p:sp>
      <p:sp>
        <p:nvSpPr>
          <p:cNvPr id="5" name="Text Box 10">
            <a:extLst>
              <a:ext uri="{FF2B5EF4-FFF2-40B4-BE49-F238E27FC236}">
                <a16:creationId xmlns:a16="http://schemas.microsoft.com/office/drawing/2014/main" id="{F170B70C-C50E-254F-94A9-CAC07A6B4114}"/>
              </a:ext>
            </a:extLst>
          </p:cNvPr>
          <p:cNvSpPr txBox="1">
            <a:spLocks noChangeArrowheads="1"/>
          </p:cNvSpPr>
          <p:nvPr/>
        </p:nvSpPr>
        <p:spPr bwMode="auto">
          <a:xfrm>
            <a:off x="5311775" y="1438353"/>
            <a:ext cx="2932113" cy="523220"/>
          </a:xfrm>
          <a:prstGeom prst="rect">
            <a:avLst/>
          </a:prstGeom>
          <a:gradFill rotWithShape="1">
            <a:gsLst>
              <a:gs pos="0">
                <a:srgbClr val="FFCC66"/>
              </a:gs>
              <a:gs pos="100000">
                <a:schemeClr val="bg1"/>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ctr"/>
            <a:r>
              <a:rPr lang="en-US" altLang="zh-TW" sz="2800" dirty="0"/>
              <a:t>Number</a:t>
            </a:r>
            <a:endParaRPr lang="zh-TW" altLang="en-US" sz="2800" dirty="0">
              <a:solidFill>
                <a:schemeClr val="tx1"/>
              </a:solidFill>
            </a:endParaRPr>
          </a:p>
        </p:txBody>
      </p:sp>
      <p:sp>
        <p:nvSpPr>
          <p:cNvPr id="6" name="Text Box 11">
            <a:extLst>
              <a:ext uri="{FF2B5EF4-FFF2-40B4-BE49-F238E27FC236}">
                <a16:creationId xmlns:a16="http://schemas.microsoft.com/office/drawing/2014/main" id="{51AFDEE3-3AAA-C240-A4F8-03FF6C8BB06C}"/>
              </a:ext>
            </a:extLst>
          </p:cNvPr>
          <p:cNvSpPr txBox="1">
            <a:spLocks noChangeArrowheads="1"/>
          </p:cNvSpPr>
          <p:nvPr/>
        </p:nvSpPr>
        <p:spPr bwMode="auto">
          <a:xfrm>
            <a:off x="5311775" y="2116215"/>
            <a:ext cx="2932113" cy="523220"/>
          </a:xfrm>
          <a:prstGeom prst="rect">
            <a:avLst/>
          </a:prstGeom>
          <a:gradFill rotWithShape="1">
            <a:gsLst>
              <a:gs pos="0">
                <a:srgbClr val="FFCC66"/>
              </a:gs>
              <a:gs pos="100000">
                <a:schemeClr val="bg1"/>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ctr"/>
            <a:r>
              <a:rPr lang="en-US" altLang="zh-TW" sz="2800" dirty="0">
                <a:solidFill>
                  <a:schemeClr val="tx1"/>
                </a:solidFill>
              </a:rPr>
              <a:t>Text</a:t>
            </a:r>
            <a:endParaRPr lang="zh-TW" altLang="en-US" sz="2800" dirty="0">
              <a:solidFill>
                <a:schemeClr val="tx1"/>
              </a:solidFill>
            </a:endParaRPr>
          </a:p>
        </p:txBody>
      </p:sp>
      <p:sp>
        <p:nvSpPr>
          <p:cNvPr id="7" name="Text Box 12">
            <a:extLst>
              <a:ext uri="{FF2B5EF4-FFF2-40B4-BE49-F238E27FC236}">
                <a16:creationId xmlns:a16="http://schemas.microsoft.com/office/drawing/2014/main" id="{59AC4AD5-6667-DB40-BB29-AF6EA7BDC8AD}"/>
              </a:ext>
            </a:extLst>
          </p:cNvPr>
          <p:cNvSpPr txBox="1">
            <a:spLocks noChangeArrowheads="1"/>
          </p:cNvSpPr>
          <p:nvPr/>
        </p:nvSpPr>
        <p:spPr bwMode="auto">
          <a:xfrm>
            <a:off x="5293273" y="2880249"/>
            <a:ext cx="2932113" cy="523220"/>
          </a:xfrm>
          <a:prstGeom prst="rect">
            <a:avLst/>
          </a:prstGeom>
          <a:gradFill rotWithShape="1">
            <a:gsLst>
              <a:gs pos="0">
                <a:srgbClr val="FFCC66"/>
              </a:gs>
              <a:gs pos="100000">
                <a:schemeClr val="bg1"/>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ctr"/>
            <a:r>
              <a:rPr lang="en-US" altLang="zh-TW" sz="2800" dirty="0">
                <a:solidFill>
                  <a:schemeClr val="tx1"/>
                </a:solidFill>
              </a:rPr>
              <a:t>Image</a:t>
            </a:r>
            <a:endParaRPr lang="zh-TW" altLang="en-US" sz="2800" dirty="0">
              <a:solidFill>
                <a:schemeClr val="tx1"/>
              </a:solidFill>
            </a:endParaRPr>
          </a:p>
        </p:txBody>
      </p:sp>
      <p:sp>
        <p:nvSpPr>
          <p:cNvPr id="8" name="Text Box 13">
            <a:extLst>
              <a:ext uri="{FF2B5EF4-FFF2-40B4-BE49-F238E27FC236}">
                <a16:creationId xmlns:a16="http://schemas.microsoft.com/office/drawing/2014/main" id="{039DDA98-2526-9D4F-9E28-426D6B9178B2}"/>
              </a:ext>
            </a:extLst>
          </p:cNvPr>
          <p:cNvSpPr txBox="1">
            <a:spLocks noChangeArrowheads="1"/>
          </p:cNvSpPr>
          <p:nvPr/>
        </p:nvSpPr>
        <p:spPr bwMode="auto">
          <a:xfrm>
            <a:off x="5311775" y="3551315"/>
            <a:ext cx="2932113" cy="523220"/>
          </a:xfrm>
          <a:prstGeom prst="rect">
            <a:avLst/>
          </a:prstGeom>
          <a:gradFill rotWithShape="1">
            <a:gsLst>
              <a:gs pos="0">
                <a:srgbClr val="FFCC66"/>
              </a:gs>
              <a:gs pos="100000">
                <a:schemeClr val="bg1"/>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ctr"/>
            <a:r>
              <a:rPr lang="en-US" altLang="zh-TW" sz="2800" dirty="0">
                <a:solidFill>
                  <a:schemeClr val="tx1"/>
                </a:solidFill>
              </a:rPr>
              <a:t>Audio</a:t>
            </a:r>
            <a:endParaRPr lang="zh-TW" altLang="en-US" sz="2800" dirty="0">
              <a:solidFill>
                <a:schemeClr val="tx1"/>
              </a:solidFill>
            </a:endParaRPr>
          </a:p>
        </p:txBody>
      </p:sp>
      <p:sp>
        <p:nvSpPr>
          <p:cNvPr id="9" name="Text Box 14">
            <a:extLst>
              <a:ext uri="{FF2B5EF4-FFF2-40B4-BE49-F238E27FC236}">
                <a16:creationId xmlns:a16="http://schemas.microsoft.com/office/drawing/2014/main" id="{6C045167-CF21-D349-9825-0058FC7645E9}"/>
              </a:ext>
            </a:extLst>
          </p:cNvPr>
          <p:cNvSpPr txBox="1">
            <a:spLocks noChangeArrowheads="1"/>
          </p:cNvSpPr>
          <p:nvPr/>
        </p:nvSpPr>
        <p:spPr bwMode="auto">
          <a:xfrm>
            <a:off x="5311775" y="4292678"/>
            <a:ext cx="2932113" cy="523220"/>
          </a:xfrm>
          <a:prstGeom prst="rect">
            <a:avLst/>
          </a:prstGeom>
          <a:gradFill rotWithShape="1">
            <a:gsLst>
              <a:gs pos="0">
                <a:srgbClr val="FFCC66"/>
              </a:gs>
              <a:gs pos="100000">
                <a:schemeClr val="bg1"/>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ctr"/>
            <a:r>
              <a:rPr lang="en-US" altLang="zh-TW" sz="2800" dirty="0"/>
              <a:t>Video</a:t>
            </a:r>
            <a:endParaRPr lang="zh-TW" altLang="en-US" sz="2800" dirty="0"/>
          </a:p>
        </p:txBody>
      </p:sp>
      <p:sp>
        <p:nvSpPr>
          <p:cNvPr id="10" name="Text Box 9">
            <a:extLst>
              <a:ext uri="{FF2B5EF4-FFF2-40B4-BE49-F238E27FC236}">
                <a16:creationId xmlns:a16="http://schemas.microsoft.com/office/drawing/2014/main" id="{22694A80-A2CA-0943-8E19-9A431CC10A33}"/>
              </a:ext>
            </a:extLst>
          </p:cNvPr>
          <p:cNvSpPr txBox="1">
            <a:spLocks noChangeArrowheads="1"/>
          </p:cNvSpPr>
          <p:nvPr/>
        </p:nvSpPr>
        <p:spPr bwMode="auto">
          <a:xfrm>
            <a:off x="709613" y="2541694"/>
            <a:ext cx="2146477" cy="1200329"/>
          </a:xfrm>
          <a:prstGeom prst="rect">
            <a:avLst/>
          </a:prstGeom>
          <a:solidFill>
            <a:srgbClr val="339933"/>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ctr"/>
            <a:r>
              <a:rPr lang="en-US" altLang="zh-TW" sz="3600" dirty="0">
                <a:solidFill>
                  <a:schemeClr val="bg1"/>
                </a:solidFill>
              </a:rPr>
              <a:t>Compute  data</a:t>
            </a:r>
            <a:endParaRPr lang="zh-TW" altLang="en-US" sz="3600" dirty="0">
              <a:solidFill>
                <a:schemeClr val="bg1"/>
              </a:solidFill>
            </a:endParaRPr>
          </a:p>
        </p:txBody>
      </p:sp>
      <p:cxnSp>
        <p:nvCxnSpPr>
          <p:cNvPr id="11" name="AutoShape 15">
            <a:extLst>
              <a:ext uri="{FF2B5EF4-FFF2-40B4-BE49-F238E27FC236}">
                <a16:creationId xmlns:a16="http://schemas.microsoft.com/office/drawing/2014/main" id="{D923F7D2-FC63-B14D-BB08-B530928ED66C}"/>
              </a:ext>
            </a:extLst>
          </p:cNvPr>
          <p:cNvCxnSpPr>
            <a:cxnSpLocks noChangeShapeType="1"/>
            <a:stCxn id="10" idx="3"/>
            <a:endCxn id="7" idx="1"/>
          </p:cNvCxnSpPr>
          <p:nvPr/>
        </p:nvCxnSpPr>
        <p:spPr bwMode="auto">
          <a:xfrm>
            <a:off x="2856090" y="3141859"/>
            <a:ext cx="2437183"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2" name="Line 17">
            <a:extLst>
              <a:ext uri="{FF2B5EF4-FFF2-40B4-BE49-F238E27FC236}">
                <a16:creationId xmlns:a16="http://schemas.microsoft.com/office/drawing/2014/main" id="{B6550AFB-EA72-5B42-A35B-99CB4DD1613A}"/>
              </a:ext>
            </a:extLst>
          </p:cNvPr>
          <p:cNvSpPr>
            <a:spLocks noChangeShapeType="1"/>
          </p:cNvSpPr>
          <p:nvPr/>
        </p:nvSpPr>
        <p:spPr bwMode="auto">
          <a:xfrm>
            <a:off x="4316342" y="1699963"/>
            <a:ext cx="97693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endParaRPr lang="zh-TW" altLang="en-US"/>
          </a:p>
        </p:txBody>
      </p:sp>
      <p:sp>
        <p:nvSpPr>
          <p:cNvPr id="13" name="Line 18">
            <a:extLst>
              <a:ext uri="{FF2B5EF4-FFF2-40B4-BE49-F238E27FC236}">
                <a16:creationId xmlns:a16="http://schemas.microsoft.com/office/drawing/2014/main" id="{BB9046A4-24CC-4C42-AAEE-E18FECD2B236}"/>
              </a:ext>
            </a:extLst>
          </p:cNvPr>
          <p:cNvSpPr>
            <a:spLocks noChangeShapeType="1"/>
          </p:cNvSpPr>
          <p:nvPr/>
        </p:nvSpPr>
        <p:spPr bwMode="auto">
          <a:xfrm>
            <a:off x="4334844" y="3812925"/>
            <a:ext cx="97693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endParaRPr lang="zh-TW" altLang="en-US"/>
          </a:p>
        </p:txBody>
      </p:sp>
      <p:sp>
        <p:nvSpPr>
          <p:cNvPr id="14" name="Line 17">
            <a:extLst>
              <a:ext uri="{FF2B5EF4-FFF2-40B4-BE49-F238E27FC236}">
                <a16:creationId xmlns:a16="http://schemas.microsoft.com/office/drawing/2014/main" id="{5AC6CDC4-7915-5747-90AF-5603F93FB644}"/>
              </a:ext>
            </a:extLst>
          </p:cNvPr>
          <p:cNvSpPr>
            <a:spLocks noChangeShapeType="1"/>
          </p:cNvSpPr>
          <p:nvPr/>
        </p:nvSpPr>
        <p:spPr bwMode="auto">
          <a:xfrm>
            <a:off x="4334844" y="2354013"/>
            <a:ext cx="97693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endParaRPr lang="zh-TW" altLang="en-US"/>
          </a:p>
        </p:txBody>
      </p:sp>
      <p:sp>
        <p:nvSpPr>
          <p:cNvPr id="15" name="Line 17">
            <a:extLst>
              <a:ext uri="{FF2B5EF4-FFF2-40B4-BE49-F238E27FC236}">
                <a16:creationId xmlns:a16="http://schemas.microsoft.com/office/drawing/2014/main" id="{AB0C5DB1-2B0B-CC41-ABD1-DDD1D646B308}"/>
              </a:ext>
            </a:extLst>
          </p:cNvPr>
          <p:cNvSpPr>
            <a:spLocks noChangeShapeType="1"/>
          </p:cNvSpPr>
          <p:nvPr/>
        </p:nvSpPr>
        <p:spPr bwMode="auto">
          <a:xfrm>
            <a:off x="4334844" y="4554288"/>
            <a:ext cx="97693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endParaRPr lang="zh-TW" altLang="en-US"/>
          </a:p>
        </p:txBody>
      </p:sp>
      <p:sp>
        <p:nvSpPr>
          <p:cNvPr id="16" name="Line 17">
            <a:extLst>
              <a:ext uri="{FF2B5EF4-FFF2-40B4-BE49-F238E27FC236}">
                <a16:creationId xmlns:a16="http://schemas.microsoft.com/office/drawing/2014/main" id="{48FDBC5B-E03B-E84D-A698-69BF2946E4DF}"/>
              </a:ext>
            </a:extLst>
          </p:cNvPr>
          <p:cNvSpPr>
            <a:spLocks noChangeShapeType="1"/>
          </p:cNvSpPr>
          <p:nvPr/>
        </p:nvSpPr>
        <p:spPr bwMode="auto">
          <a:xfrm>
            <a:off x="4316342" y="1699964"/>
            <a:ext cx="18502" cy="28543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p>
            <a:endParaRPr lang="zh-TW" altLang="en-US"/>
          </a:p>
        </p:txBody>
      </p:sp>
      <p:pic>
        <p:nvPicPr>
          <p:cNvPr id="18" name="Picture 4">
            <a:extLst>
              <a:ext uri="{FF2B5EF4-FFF2-40B4-BE49-F238E27FC236}">
                <a16:creationId xmlns:a16="http://schemas.microsoft.com/office/drawing/2014/main" id="{FAE77AFB-19BE-174D-AF63-B016788084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520"/>
          <a:stretch/>
        </p:blipFill>
        <p:spPr bwMode="auto">
          <a:xfrm>
            <a:off x="1948221" y="3890817"/>
            <a:ext cx="3071251" cy="19701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a:extLst>
              <a:ext uri="{FF2B5EF4-FFF2-40B4-BE49-F238E27FC236}">
                <a16:creationId xmlns:a16="http://schemas.microsoft.com/office/drawing/2014/main" id="{524024C9-4835-8244-BAA5-ED0140DA3F92}"/>
              </a:ext>
            </a:extLst>
          </p:cNvPr>
          <p:cNvSpPr txBox="1"/>
          <p:nvPr/>
        </p:nvSpPr>
        <p:spPr>
          <a:xfrm>
            <a:off x="1948221" y="6009717"/>
            <a:ext cx="4361259" cy="369332"/>
          </a:xfrm>
          <a:prstGeom prst="rect">
            <a:avLst/>
          </a:prstGeom>
          <a:noFill/>
        </p:spPr>
        <p:txBody>
          <a:bodyPr wrap="none" rtlCol="0">
            <a:spAutoFit/>
          </a:bodyPr>
          <a:lstStyle/>
          <a:p>
            <a:r>
              <a:rPr lang="en-US" dirty="0"/>
              <a:t>Computer see everything in binary (0 and 1)</a:t>
            </a:r>
          </a:p>
        </p:txBody>
      </p:sp>
    </p:spTree>
    <p:extLst>
      <p:ext uri="{BB962C8B-B14F-4D97-AF65-F5344CB8AC3E}">
        <p14:creationId xmlns:p14="http://schemas.microsoft.com/office/powerpoint/2010/main" val="2245785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2199E0-D3C0-8245-8E28-26EAE13F89C8}"/>
              </a:ext>
            </a:extLst>
          </p:cNvPr>
          <p:cNvSpPr>
            <a:spLocks noGrp="1"/>
          </p:cNvSpPr>
          <p:nvPr>
            <p:ph type="sldNum" sz="quarter" idx="12"/>
          </p:nvPr>
        </p:nvSpPr>
        <p:spPr/>
        <p:txBody>
          <a:bodyPr/>
          <a:lstStyle/>
          <a:p>
            <a:fld id="{4E77BC79-9480-1042-96E1-82B94DA0811E}" type="slidenum">
              <a:rPr lang="en-US" smtClean="0"/>
              <a:t>30</a:t>
            </a:fld>
            <a:endParaRPr lang="en-US"/>
          </a:p>
        </p:txBody>
      </p:sp>
      <p:sp>
        <p:nvSpPr>
          <p:cNvPr id="3" name="Title 2">
            <a:extLst>
              <a:ext uri="{FF2B5EF4-FFF2-40B4-BE49-F238E27FC236}">
                <a16:creationId xmlns:a16="http://schemas.microsoft.com/office/drawing/2014/main" id="{DE2DBF2B-1D1D-A543-AB0A-5CEC95FA5663}"/>
              </a:ext>
            </a:extLst>
          </p:cNvPr>
          <p:cNvSpPr>
            <a:spLocks noGrp="1"/>
          </p:cNvSpPr>
          <p:nvPr>
            <p:ph type="title"/>
          </p:nvPr>
        </p:nvSpPr>
        <p:spPr/>
        <p:txBody>
          <a:bodyPr/>
          <a:lstStyle/>
          <a:p>
            <a:r>
              <a:rPr lang="en-US" dirty="0"/>
              <a:t>Adding Integers - I</a:t>
            </a:r>
          </a:p>
        </p:txBody>
      </p:sp>
      <p:sp>
        <p:nvSpPr>
          <p:cNvPr id="4" name="Content Placeholder 3">
            <a:extLst>
              <a:ext uri="{FF2B5EF4-FFF2-40B4-BE49-F238E27FC236}">
                <a16:creationId xmlns:a16="http://schemas.microsoft.com/office/drawing/2014/main" id="{68300B54-DBD1-E640-B996-FE1A58C80907}"/>
              </a:ext>
            </a:extLst>
          </p:cNvPr>
          <p:cNvSpPr>
            <a:spLocks noGrp="1"/>
          </p:cNvSpPr>
          <p:nvPr>
            <p:ph idx="1"/>
          </p:nvPr>
        </p:nvSpPr>
        <p:spPr>
          <a:xfrm>
            <a:off x="628650" y="2491409"/>
            <a:ext cx="7886700" cy="3463874"/>
          </a:xfrm>
        </p:spPr>
        <p:txBody>
          <a:bodyPr>
            <a:normAutofit fontScale="92500"/>
          </a:bodyPr>
          <a:lstStyle/>
          <a:p>
            <a:pPr>
              <a:spcBef>
                <a:spcPts val="600"/>
              </a:spcBef>
            </a:pPr>
            <a:r>
              <a:rPr lang="en-US" altLang="zh-TW" sz="2800" dirty="0">
                <a:solidFill>
                  <a:srgbClr val="000000"/>
                </a:solidFill>
                <a:latin typeface="Times New Roman" panose="02020603050405020304" pitchFamily="18" charset="0"/>
              </a:rPr>
              <a:t>A </a:t>
            </a:r>
            <a:r>
              <a:rPr lang="en-US" altLang="zh-TW" sz="2800" dirty="0">
                <a:solidFill>
                  <a:srgbClr val="0000FF"/>
                </a:solidFill>
                <a:latin typeface="Times New Roman" panose="02020603050405020304" pitchFamily="18" charset="0"/>
              </a:rPr>
              <a:t>prompt</a:t>
            </a:r>
            <a:r>
              <a:rPr lang="en-US" altLang="zh-TW" sz="2800" dirty="0">
                <a:solidFill>
                  <a:srgbClr val="000000"/>
                </a:solidFill>
                <a:latin typeface="Times New Roman" panose="02020603050405020304" pitchFamily="18" charset="0"/>
              </a:rPr>
              <a:t> directs the user to take a specific action.</a:t>
            </a:r>
          </a:p>
          <a:p>
            <a:pPr>
              <a:spcBef>
                <a:spcPts val="600"/>
              </a:spcBef>
            </a:pPr>
            <a:r>
              <a:rPr lang="en-US" altLang="zh-TW" sz="2800" dirty="0">
                <a:solidFill>
                  <a:srgbClr val="000000"/>
                </a:solidFill>
                <a:latin typeface="Times New Roman" panose="02020603050405020304" pitchFamily="18" charset="0"/>
              </a:rPr>
              <a:t>A </a:t>
            </a:r>
            <a:r>
              <a:rPr lang="en-US" altLang="zh-TW" sz="2800" dirty="0" err="1">
                <a:solidFill>
                  <a:srgbClr val="000000"/>
                </a:solidFill>
                <a:latin typeface="Lucida Console" panose="020B0609040504020204" pitchFamily="49" charset="0"/>
              </a:rPr>
              <a:t>cin</a:t>
            </a:r>
            <a:r>
              <a:rPr lang="en-US" altLang="zh-TW" sz="2800" dirty="0">
                <a:solidFill>
                  <a:srgbClr val="000000"/>
                </a:solidFill>
                <a:latin typeface="Times New Roman" panose="02020603050405020304" pitchFamily="18" charset="0"/>
              </a:rPr>
              <a:t> statement uses the </a:t>
            </a:r>
            <a:r>
              <a:rPr lang="en-US" altLang="zh-TW" sz="2800" dirty="0">
                <a:solidFill>
                  <a:srgbClr val="0000FF"/>
                </a:solidFill>
                <a:latin typeface="Times New Roman" panose="02020603050405020304" pitchFamily="18" charset="0"/>
              </a:rPr>
              <a:t>input stream object</a:t>
            </a:r>
            <a:r>
              <a:rPr lang="en-US" altLang="zh-TW" sz="2800" dirty="0">
                <a:solidFill>
                  <a:srgbClr val="000000"/>
                </a:solidFill>
                <a:latin typeface="Times New Roman" panose="02020603050405020304" pitchFamily="18" charset="0"/>
              </a:rPr>
              <a:t> </a:t>
            </a:r>
            <a:r>
              <a:rPr lang="en-US" altLang="zh-TW" sz="2800" dirty="0" err="1">
                <a:solidFill>
                  <a:srgbClr val="0000FF"/>
                </a:solidFill>
                <a:latin typeface="LucidaSansTypewriter" pitchFamily="49" charset="0"/>
              </a:rPr>
              <a:t>cin</a:t>
            </a:r>
            <a:r>
              <a:rPr lang="en-US" altLang="zh-TW" sz="2800" dirty="0">
                <a:solidFill>
                  <a:srgbClr val="0000FF"/>
                </a:solidFill>
                <a:latin typeface="Times New Roman" panose="02020603050405020304" pitchFamily="18" charset="0"/>
              </a:rPr>
              <a:t> </a:t>
            </a:r>
            <a:r>
              <a:rPr lang="en-US" altLang="zh-TW" sz="2800" dirty="0">
                <a:solidFill>
                  <a:srgbClr val="000000"/>
                </a:solidFill>
                <a:latin typeface="Times New Roman" panose="02020603050405020304" pitchFamily="18" charset="0"/>
              </a:rPr>
              <a:t>(of namespace </a:t>
            </a:r>
            <a:r>
              <a:rPr lang="en-US" altLang="zh-TW" sz="2800" dirty="0">
                <a:solidFill>
                  <a:srgbClr val="000000"/>
                </a:solidFill>
                <a:latin typeface="Lucida Console" panose="020B0609040504020204" pitchFamily="49" charset="0"/>
              </a:rPr>
              <a:t>std</a:t>
            </a:r>
            <a:r>
              <a:rPr lang="en-US" altLang="zh-TW" sz="2800" dirty="0">
                <a:solidFill>
                  <a:srgbClr val="000000"/>
                </a:solidFill>
                <a:latin typeface="Times New Roman" panose="02020603050405020304" pitchFamily="18" charset="0"/>
              </a:rPr>
              <a:t>) and the </a:t>
            </a:r>
            <a:r>
              <a:rPr lang="en-US" altLang="zh-TW" sz="2800" dirty="0">
                <a:solidFill>
                  <a:srgbClr val="0000FF"/>
                </a:solidFill>
                <a:latin typeface="Times New Roman" panose="02020603050405020304" pitchFamily="18" charset="0"/>
              </a:rPr>
              <a:t>stream extraction operator</a:t>
            </a:r>
            <a:r>
              <a:rPr lang="en-US" altLang="zh-TW" sz="2800" dirty="0">
                <a:solidFill>
                  <a:srgbClr val="000000"/>
                </a:solidFill>
                <a:latin typeface="Times New Roman" panose="02020603050405020304" pitchFamily="18" charset="0"/>
              </a:rPr>
              <a:t>, </a:t>
            </a:r>
            <a:r>
              <a:rPr lang="en-US" altLang="zh-TW" sz="2800" dirty="0">
                <a:solidFill>
                  <a:srgbClr val="0000FF"/>
                </a:solidFill>
                <a:latin typeface="LucidaSansTypewriter" pitchFamily="49" charset="0"/>
              </a:rPr>
              <a:t>&gt;&gt;</a:t>
            </a:r>
            <a:r>
              <a:rPr lang="en-US" altLang="zh-TW" sz="2800" dirty="0">
                <a:solidFill>
                  <a:srgbClr val="000000"/>
                </a:solidFill>
                <a:latin typeface="Times New Roman" panose="02020603050405020304" pitchFamily="18" charset="0"/>
              </a:rPr>
              <a:t>, to obtain a value from the keyboard.</a:t>
            </a:r>
          </a:p>
          <a:p>
            <a:pPr>
              <a:spcBef>
                <a:spcPts val="600"/>
              </a:spcBef>
            </a:pPr>
            <a:r>
              <a:rPr lang="en-US" altLang="zh-TW" sz="2800" dirty="0">
                <a:solidFill>
                  <a:srgbClr val="000000"/>
                </a:solidFill>
                <a:latin typeface="Times New Roman" panose="02020603050405020304" pitchFamily="18" charset="0"/>
              </a:rPr>
              <a:t>Using the stream extraction operator with </a:t>
            </a:r>
            <a:r>
              <a:rPr lang="en-US" altLang="zh-TW" sz="2800" dirty="0">
                <a:solidFill>
                  <a:srgbClr val="000000"/>
                </a:solidFill>
                <a:latin typeface="Lucida Console" panose="020B0609040504020204" pitchFamily="49" charset="0"/>
              </a:rPr>
              <a:t>std::</a:t>
            </a:r>
            <a:r>
              <a:rPr lang="en-US" altLang="zh-TW" sz="2800" dirty="0" err="1">
                <a:solidFill>
                  <a:srgbClr val="000000"/>
                </a:solidFill>
                <a:latin typeface="Lucida Console" panose="020B0609040504020204" pitchFamily="49" charset="0"/>
              </a:rPr>
              <a:t>cin</a:t>
            </a:r>
            <a:r>
              <a:rPr lang="en-US" altLang="zh-TW" sz="2800" dirty="0">
                <a:solidFill>
                  <a:srgbClr val="000000"/>
                </a:solidFill>
                <a:latin typeface="Times New Roman" panose="02020603050405020304" pitchFamily="18" charset="0"/>
              </a:rPr>
              <a:t> takes character input from the standard input stream, which is usually the keyboard.</a:t>
            </a:r>
          </a:p>
          <a:p>
            <a:endParaRPr lang="zh-TW" altLang="en-US" sz="3200" dirty="0"/>
          </a:p>
          <a:p>
            <a:endParaRPr lang="en-US" dirty="0"/>
          </a:p>
        </p:txBody>
      </p:sp>
      <p:pic>
        <p:nvPicPr>
          <p:cNvPr id="6" name="Picture 1" descr="cpphtp7LOV_02slides_Page_13.png">
            <a:extLst>
              <a:ext uri="{FF2B5EF4-FFF2-40B4-BE49-F238E27FC236}">
                <a16:creationId xmlns:a16="http://schemas.microsoft.com/office/drawing/2014/main" id="{5238FA21-59A6-7043-B7D6-B6891339BD1A}"/>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1968" t="46469" r="19684" b="47356"/>
          <a:stretch/>
        </p:blipFill>
        <p:spPr bwMode="auto">
          <a:xfrm>
            <a:off x="173765" y="1596744"/>
            <a:ext cx="9272752" cy="443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8999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1A6023-519E-424C-8F1A-36310F82DD44}"/>
              </a:ext>
            </a:extLst>
          </p:cNvPr>
          <p:cNvSpPr>
            <a:spLocks noGrp="1"/>
          </p:cNvSpPr>
          <p:nvPr>
            <p:ph type="sldNum" sz="quarter" idx="12"/>
          </p:nvPr>
        </p:nvSpPr>
        <p:spPr/>
        <p:txBody>
          <a:bodyPr/>
          <a:lstStyle/>
          <a:p>
            <a:fld id="{4E77BC79-9480-1042-96E1-82B94DA0811E}" type="slidenum">
              <a:rPr lang="en-US" smtClean="0"/>
              <a:t>31</a:t>
            </a:fld>
            <a:endParaRPr lang="en-US"/>
          </a:p>
        </p:txBody>
      </p:sp>
      <p:sp>
        <p:nvSpPr>
          <p:cNvPr id="3" name="Title 2">
            <a:extLst>
              <a:ext uri="{FF2B5EF4-FFF2-40B4-BE49-F238E27FC236}">
                <a16:creationId xmlns:a16="http://schemas.microsoft.com/office/drawing/2014/main" id="{F77B8490-FB5C-A843-AAA5-9F152D44C916}"/>
              </a:ext>
            </a:extLst>
          </p:cNvPr>
          <p:cNvSpPr>
            <a:spLocks noGrp="1"/>
          </p:cNvSpPr>
          <p:nvPr>
            <p:ph type="title"/>
          </p:nvPr>
        </p:nvSpPr>
        <p:spPr/>
        <p:txBody>
          <a:bodyPr/>
          <a:lstStyle/>
          <a:p>
            <a:r>
              <a:rPr lang="en-US" dirty="0"/>
              <a:t>Adding Integers - II</a:t>
            </a:r>
          </a:p>
        </p:txBody>
      </p:sp>
      <p:sp>
        <p:nvSpPr>
          <p:cNvPr id="4" name="Content Placeholder 3">
            <a:extLst>
              <a:ext uri="{FF2B5EF4-FFF2-40B4-BE49-F238E27FC236}">
                <a16:creationId xmlns:a16="http://schemas.microsoft.com/office/drawing/2014/main" id="{0D518D54-D467-2244-A800-A99B752E6B0D}"/>
              </a:ext>
            </a:extLst>
          </p:cNvPr>
          <p:cNvSpPr>
            <a:spLocks noGrp="1"/>
          </p:cNvSpPr>
          <p:nvPr>
            <p:ph idx="1"/>
          </p:nvPr>
        </p:nvSpPr>
        <p:spPr>
          <a:xfrm>
            <a:off x="628650" y="2120348"/>
            <a:ext cx="7886700" cy="3834935"/>
          </a:xfrm>
        </p:spPr>
        <p:txBody>
          <a:bodyPr>
            <a:normAutofit fontScale="92500" lnSpcReduction="10000"/>
          </a:bodyPr>
          <a:lstStyle/>
          <a:p>
            <a:pPr>
              <a:spcBef>
                <a:spcPts val="600"/>
              </a:spcBef>
            </a:pPr>
            <a:r>
              <a:rPr lang="en-US" altLang="zh-TW" dirty="0">
                <a:solidFill>
                  <a:srgbClr val="000000"/>
                </a:solidFill>
                <a:latin typeface="Times New Roman" panose="02020603050405020304" pitchFamily="18" charset="0"/>
              </a:rPr>
              <a:t>When the computer executes an input statement, it waits for the user to enter a value for variable </a:t>
            </a:r>
            <a:r>
              <a:rPr lang="en-US" altLang="zh-TW" dirty="0">
                <a:solidFill>
                  <a:srgbClr val="000000"/>
                </a:solidFill>
                <a:latin typeface="Lucida Console" panose="020B0609040504020204" pitchFamily="49" charset="0"/>
              </a:rPr>
              <a:t>number1</a:t>
            </a:r>
            <a:r>
              <a:rPr lang="en-US" altLang="zh-TW" dirty="0">
                <a:solidFill>
                  <a:srgbClr val="000000"/>
                </a:solidFill>
                <a:latin typeface="Times New Roman" panose="02020603050405020304" pitchFamily="18" charset="0"/>
              </a:rPr>
              <a:t>.</a:t>
            </a:r>
          </a:p>
          <a:p>
            <a:pPr>
              <a:spcBef>
                <a:spcPts val="600"/>
              </a:spcBef>
            </a:pPr>
            <a:r>
              <a:rPr lang="en-US" altLang="zh-TW" dirty="0">
                <a:solidFill>
                  <a:srgbClr val="000000"/>
                </a:solidFill>
                <a:latin typeface="Times New Roman" panose="02020603050405020304" pitchFamily="18" charset="0"/>
              </a:rPr>
              <a:t>The user types the number (as characters) then </a:t>
            </a:r>
            <a:r>
              <a:rPr lang="en-US" altLang="zh-TW" dirty="0">
                <a:solidFill>
                  <a:srgbClr val="0000FF"/>
                </a:solidFill>
                <a:latin typeface="Times New Roman" panose="02020603050405020304" pitchFamily="18" charset="0"/>
              </a:rPr>
              <a:t>press the </a:t>
            </a:r>
            <a:r>
              <a:rPr lang="en-US" altLang="zh-TW" i="1" dirty="0">
                <a:solidFill>
                  <a:srgbClr val="0000FF"/>
                </a:solidFill>
                <a:latin typeface="Times New Roman" panose="02020603050405020304" pitchFamily="18" charset="0"/>
              </a:rPr>
              <a:t>Enter </a:t>
            </a:r>
            <a:r>
              <a:rPr lang="en-US" altLang="zh-TW" dirty="0">
                <a:solidFill>
                  <a:srgbClr val="0000FF"/>
                </a:solidFill>
                <a:latin typeface="Times New Roman" panose="02020603050405020304" pitchFamily="18" charset="0"/>
              </a:rPr>
              <a:t>key </a:t>
            </a:r>
            <a:r>
              <a:rPr lang="en-US" altLang="zh-TW" dirty="0">
                <a:solidFill>
                  <a:srgbClr val="000000"/>
                </a:solidFill>
                <a:latin typeface="Times New Roman" panose="02020603050405020304" pitchFamily="18" charset="0"/>
              </a:rPr>
              <a:t>(or the Return key) to send the characters to the computer.</a:t>
            </a:r>
          </a:p>
          <a:p>
            <a:pPr>
              <a:spcBef>
                <a:spcPts val="600"/>
              </a:spcBef>
            </a:pPr>
            <a:r>
              <a:rPr lang="en-US" altLang="zh-TW" dirty="0">
                <a:solidFill>
                  <a:srgbClr val="000000"/>
                </a:solidFill>
                <a:latin typeface="Times New Roman" panose="02020603050405020304" pitchFamily="18" charset="0"/>
              </a:rPr>
              <a:t>The computer converts the character representation of the number to an integer and put the </a:t>
            </a:r>
            <a:r>
              <a:rPr lang="en-US" altLang="zh-TW" dirty="0">
                <a:solidFill>
                  <a:srgbClr val="0000FF"/>
                </a:solidFill>
                <a:latin typeface="Times New Roman" panose="02020603050405020304" pitchFamily="18" charset="0"/>
              </a:rPr>
              <a:t>value</a:t>
            </a:r>
            <a:r>
              <a:rPr lang="en-US" altLang="zh-TW" dirty="0">
                <a:solidFill>
                  <a:srgbClr val="000000"/>
                </a:solidFill>
                <a:latin typeface="Times New Roman" panose="02020603050405020304" pitchFamily="18" charset="0"/>
              </a:rPr>
              <a:t> to the variable </a:t>
            </a:r>
            <a:r>
              <a:rPr lang="en-US" altLang="zh-TW" dirty="0">
                <a:solidFill>
                  <a:srgbClr val="000000"/>
                </a:solidFill>
                <a:latin typeface="Lucida Console" panose="020B0609040504020204" pitchFamily="49" charset="0"/>
              </a:rPr>
              <a:t>number1</a:t>
            </a:r>
            <a:r>
              <a:rPr lang="en-US" altLang="zh-TW" dirty="0">
                <a:solidFill>
                  <a:srgbClr val="000000"/>
                </a:solidFill>
                <a:latin typeface="Times New Roman" panose="02020603050405020304" pitchFamily="18" charset="0"/>
              </a:rPr>
              <a:t>.</a:t>
            </a:r>
          </a:p>
          <a:p>
            <a:pPr>
              <a:spcBef>
                <a:spcPts val="600"/>
              </a:spcBef>
            </a:pPr>
            <a:r>
              <a:rPr lang="en-US" altLang="zh-TW" dirty="0">
                <a:solidFill>
                  <a:srgbClr val="000000"/>
                </a:solidFill>
                <a:latin typeface="Times New Roman" panose="02020603050405020304" pitchFamily="18" charset="0"/>
              </a:rPr>
              <a:t>Any subsequent references to </a:t>
            </a:r>
            <a:r>
              <a:rPr lang="en-US" altLang="zh-TW" dirty="0">
                <a:solidFill>
                  <a:srgbClr val="000000"/>
                </a:solidFill>
                <a:latin typeface="Lucida Console" panose="020B0609040504020204" pitchFamily="49" charset="0"/>
              </a:rPr>
              <a:t>number1</a:t>
            </a:r>
            <a:r>
              <a:rPr lang="en-US" altLang="zh-TW" dirty="0">
                <a:solidFill>
                  <a:srgbClr val="000000"/>
                </a:solidFill>
                <a:latin typeface="Times New Roman" panose="02020603050405020304" pitchFamily="18" charset="0"/>
              </a:rPr>
              <a:t> in this program will use this same value.</a:t>
            </a:r>
          </a:p>
          <a:p>
            <a:endParaRPr lang="zh-TW" altLang="en-US" dirty="0"/>
          </a:p>
          <a:p>
            <a:endParaRPr lang="en-US" dirty="0"/>
          </a:p>
        </p:txBody>
      </p:sp>
      <p:pic>
        <p:nvPicPr>
          <p:cNvPr id="5" name="Picture 1" descr="cpphtp7LOV_02slides_Page_13.png">
            <a:extLst>
              <a:ext uri="{FF2B5EF4-FFF2-40B4-BE49-F238E27FC236}">
                <a16:creationId xmlns:a16="http://schemas.microsoft.com/office/drawing/2014/main" id="{B91187A6-524A-9244-B028-DFFA3911F8AF}"/>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1968" t="50174" r="19684" b="46121"/>
          <a:stretch/>
        </p:blipFill>
        <p:spPr bwMode="auto">
          <a:xfrm>
            <a:off x="323528" y="1541545"/>
            <a:ext cx="9090837" cy="26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6210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F40103-8AC3-2048-910C-9BA3A9A6D0F1}"/>
              </a:ext>
            </a:extLst>
          </p:cNvPr>
          <p:cNvSpPr>
            <a:spLocks noGrp="1"/>
          </p:cNvSpPr>
          <p:nvPr>
            <p:ph type="sldNum" sz="quarter" idx="12"/>
          </p:nvPr>
        </p:nvSpPr>
        <p:spPr/>
        <p:txBody>
          <a:bodyPr/>
          <a:lstStyle/>
          <a:p>
            <a:fld id="{4E77BC79-9480-1042-96E1-82B94DA0811E}" type="slidenum">
              <a:rPr lang="en-US" smtClean="0"/>
              <a:t>32</a:t>
            </a:fld>
            <a:endParaRPr lang="en-US"/>
          </a:p>
        </p:txBody>
      </p:sp>
      <p:sp>
        <p:nvSpPr>
          <p:cNvPr id="3" name="Title 2">
            <a:extLst>
              <a:ext uri="{FF2B5EF4-FFF2-40B4-BE49-F238E27FC236}">
                <a16:creationId xmlns:a16="http://schemas.microsoft.com/office/drawing/2014/main" id="{6A699D11-5EEB-8641-A148-4F0A11E1C1A3}"/>
              </a:ext>
            </a:extLst>
          </p:cNvPr>
          <p:cNvSpPr>
            <a:spLocks noGrp="1"/>
          </p:cNvSpPr>
          <p:nvPr>
            <p:ph type="title"/>
          </p:nvPr>
        </p:nvSpPr>
        <p:spPr/>
        <p:txBody>
          <a:bodyPr/>
          <a:lstStyle/>
          <a:p>
            <a:r>
              <a:rPr lang="en-US" dirty="0"/>
              <a:t>Adding Integers - III</a:t>
            </a:r>
          </a:p>
        </p:txBody>
      </p:sp>
      <p:sp>
        <p:nvSpPr>
          <p:cNvPr id="4" name="Content Placeholder 3">
            <a:extLst>
              <a:ext uri="{FF2B5EF4-FFF2-40B4-BE49-F238E27FC236}">
                <a16:creationId xmlns:a16="http://schemas.microsoft.com/office/drawing/2014/main" id="{C576EFCE-F644-D349-8CBF-86435FAA0D5C}"/>
              </a:ext>
            </a:extLst>
          </p:cNvPr>
          <p:cNvSpPr>
            <a:spLocks noGrp="1"/>
          </p:cNvSpPr>
          <p:nvPr>
            <p:ph idx="1"/>
          </p:nvPr>
        </p:nvSpPr>
        <p:spPr>
          <a:xfrm>
            <a:off x="628650" y="2822713"/>
            <a:ext cx="7886700" cy="3132570"/>
          </a:xfrm>
        </p:spPr>
        <p:txBody>
          <a:bodyPr/>
          <a:lstStyle/>
          <a:p>
            <a:pPr>
              <a:spcBef>
                <a:spcPts val="600"/>
              </a:spcBef>
            </a:pPr>
            <a:r>
              <a:rPr lang="en-US" altLang="zh-TW" sz="2400" dirty="0">
                <a:solidFill>
                  <a:srgbClr val="000000"/>
                </a:solidFill>
                <a:latin typeface="Times New Roman" panose="02020603050405020304" pitchFamily="18" charset="0"/>
              </a:rPr>
              <a:t>In this program, an assignment statement adds the values of variables </a:t>
            </a:r>
            <a:r>
              <a:rPr lang="en-US" altLang="zh-TW" sz="2400" dirty="0">
                <a:solidFill>
                  <a:srgbClr val="000000"/>
                </a:solidFill>
                <a:latin typeface="Lucida Console" panose="020B0609040504020204" pitchFamily="49" charset="0"/>
              </a:rPr>
              <a:t>number1</a:t>
            </a:r>
            <a:r>
              <a:rPr lang="en-US" altLang="zh-TW" sz="2400" dirty="0">
                <a:solidFill>
                  <a:srgbClr val="000000"/>
                </a:solidFill>
                <a:latin typeface="Times New Roman" panose="02020603050405020304" pitchFamily="18" charset="0"/>
              </a:rPr>
              <a:t> and </a:t>
            </a:r>
            <a:r>
              <a:rPr lang="en-US" altLang="zh-TW" sz="2400" dirty="0">
                <a:solidFill>
                  <a:srgbClr val="000000"/>
                </a:solidFill>
                <a:latin typeface="Lucida Console" panose="020B0609040504020204" pitchFamily="49" charset="0"/>
              </a:rPr>
              <a:t>number2</a:t>
            </a:r>
            <a:r>
              <a:rPr lang="en-US" altLang="zh-TW" sz="2400" dirty="0">
                <a:solidFill>
                  <a:srgbClr val="000000"/>
                </a:solidFill>
                <a:latin typeface="Times New Roman" panose="02020603050405020304" pitchFamily="18" charset="0"/>
              </a:rPr>
              <a:t> and assigns the result to variable </a:t>
            </a:r>
            <a:r>
              <a:rPr lang="en-US" altLang="zh-TW" sz="2400" dirty="0">
                <a:solidFill>
                  <a:srgbClr val="000000"/>
                </a:solidFill>
                <a:latin typeface="Lucida Console" panose="020B0609040504020204" pitchFamily="49" charset="0"/>
              </a:rPr>
              <a:t>sum</a:t>
            </a:r>
            <a:r>
              <a:rPr lang="en-US" altLang="zh-TW" sz="2400" dirty="0">
                <a:solidFill>
                  <a:srgbClr val="000000"/>
                </a:solidFill>
                <a:latin typeface="Times New Roman" panose="02020603050405020304" pitchFamily="18" charset="0"/>
              </a:rPr>
              <a:t> using the </a:t>
            </a:r>
            <a:r>
              <a:rPr lang="en-US" altLang="zh-TW" sz="2400" dirty="0">
                <a:solidFill>
                  <a:srgbClr val="0000FF"/>
                </a:solidFill>
                <a:latin typeface="Times New Roman" panose="02020603050405020304" pitchFamily="18" charset="0"/>
              </a:rPr>
              <a:t>assignment operator </a:t>
            </a:r>
            <a:r>
              <a:rPr lang="en-US" altLang="zh-TW" sz="2400" dirty="0">
                <a:solidFill>
                  <a:srgbClr val="0000FF"/>
                </a:solidFill>
                <a:latin typeface="LucidaSansTypewriter" pitchFamily="49" charset="0"/>
              </a:rPr>
              <a:t>=</a:t>
            </a:r>
            <a:r>
              <a:rPr lang="en-US" altLang="zh-TW" sz="2400" dirty="0">
                <a:solidFill>
                  <a:srgbClr val="000000"/>
                </a:solidFill>
                <a:latin typeface="Times New Roman" panose="02020603050405020304" pitchFamily="18" charset="0"/>
              </a:rPr>
              <a:t>.</a:t>
            </a:r>
          </a:p>
          <a:p>
            <a:pPr lvl="1">
              <a:spcBef>
                <a:spcPts val="600"/>
              </a:spcBef>
            </a:pPr>
            <a:r>
              <a:rPr lang="en-US" altLang="zh-TW" sz="2100" dirty="0">
                <a:solidFill>
                  <a:srgbClr val="000000"/>
                </a:solidFill>
                <a:latin typeface="Times New Roman" panose="02020603050405020304" pitchFamily="18" charset="0"/>
              </a:rPr>
              <a:t>Most calculations are performed in assignment statements.</a:t>
            </a:r>
          </a:p>
          <a:p>
            <a:pPr>
              <a:spcBef>
                <a:spcPts val="600"/>
              </a:spcBef>
            </a:pPr>
            <a:r>
              <a:rPr lang="en-US" altLang="zh-TW" sz="2400" dirty="0">
                <a:solidFill>
                  <a:srgbClr val="000000"/>
                </a:solidFill>
                <a:latin typeface="Times New Roman" panose="02020603050405020304" pitchFamily="18" charset="0"/>
              </a:rPr>
              <a:t>The </a:t>
            </a:r>
            <a:r>
              <a:rPr lang="en-US" altLang="zh-TW" sz="2400" dirty="0">
                <a:solidFill>
                  <a:srgbClr val="000000"/>
                </a:solidFill>
                <a:latin typeface="Lucida Console" panose="020B0609040504020204" pitchFamily="49" charset="0"/>
              </a:rPr>
              <a:t>=</a:t>
            </a:r>
            <a:r>
              <a:rPr lang="en-US" altLang="zh-TW" sz="2400" dirty="0">
                <a:solidFill>
                  <a:srgbClr val="000000"/>
                </a:solidFill>
                <a:latin typeface="Times New Roman" panose="02020603050405020304" pitchFamily="18" charset="0"/>
              </a:rPr>
              <a:t> operator and the </a:t>
            </a:r>
            <a:r>
              <a:rPr lang="en-US" altLang="zh-TW" sz="2400" dirty="0">
                <a:solidFill>
                  <a:srgbClr val="000000"/>
                </a:solidFill>
                <a:latin typeface="Lucida Console" panose="020B0609040504020204" pitchFamily="49" charset="0"/>
              </a:rPr>
              <a:t>+</a:t>
            </a:r>
            <a:r>
              <a:rPr lang="en-US" altLang="zh-TW" sz="2400" dirty="0">
                <a:solidFill>
                  <a:srgbClr val="000000"/>
                </a:solidFill>
                <a:latin typeface="Times New Roman" panose="02020603050405020304" pitchFamily="18" charset="0"/>
              </a:rPr>
              <a:t> operator are called </a:t>
            </a:r>
            <a:r>
              <a:rPr lang="en-US" altLang="zh-TW" sz="2400" dirty="0">
                <a:solidFill>
                  <a:srgbClr val="0000FF"/>
                </a:solidFill>
                <a:latin typeface="Times New Roman" panose="02020603050405020304" pitchFamily="18" charset="0"/>
              </a:rPr>
              <a:t>binary operators</a:t>
            </a:r>
            <a:r>
              <a:rPr lang="en-US" altLang="zh-TW" sz="2400" dirty="0">
                <a:solidFill>
                  <a:srgbClr val="000000"/>
                </a:solidFill>
                <a:latin typeface="Times New Roman" panose="02020603050405020304" pitchFamily="18" charset="0"/>
              </a:rPr>
              <a:t> because each has two operands.</a:t>
            </a:r>
          </a:p>
          <a:p>
            <a:endParaRPr lang="zh-TW" altLang="en-US" dirty="0"/>
          </a:p>
          <a:p>
            <a:endParaRPr lang="en-US" dirty="0"/>
          </a:p>
        </p:txBody>
      </p:sp>
      <p:pic>
        <p:nvPicPr>
          <p:cNvPr id="5" name="Picture 1" descr="cpphtp7LOV_02slides_Page_13.png">
            <a:extLst>
              <a:ext uri="{FF2B5EF4-FFF2-40B4-BE49-F238E27FC236}">
                <a16:creationId xmlns:a16="http://schemas.microsoft.com/office/drawing/2014/main" id="{58A36DE9-D840-E446-B449-76E947944DE2}"/>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1968" t="64996" r="19684" b="30064"/>
          <a:stretch/>
        </p:blipFill>
        <p:spPr bwMode="auto">
          <a:xfrm>
            <a:off x="374029" y="1657371"/>
            <a:ext cx="9260037" cy="354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8632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0B57DC-012B-3A4A-BF96-7813A3488BB3}"/>
              </a:ext>
            </a:extLst>
          </p:cNvPr>
          <p:cNvSpPr>
            <a:spLocks noGrp="1"/>
          </p:cNvSpPr>
          <p:nvPr>
            <p:ph type="sldNum" sz="quarter" idx="12"/>
          </p:nvPr>
        </p:nvSpPr>
        <p:spPr/>
        <p:txBody>
          <a:bodyPr/>
          <a:lstStyle/>
          <a:p>
            <a:fld id="{4E77BC79-9480-1042-96E1-82B94DA0811E}" type="slidenum">
              <a:rPr lang="en-US" smtClean="0"/>
              <a:t>33</a:t>
            </a:fld>
            <a:endParaRPr lang="en-US"/>
          </a:p>
        </p:txBody>
      </p:sp>
      <p:sp>
        <p:nvSpPr>
          <p:cNvPr id="3" name="Title 2">
            <a:extLst>
              <a:ext uri="{FF2B5EF4-FFF2-40B4-BE49-F238E27FC236}">
                <a16:creationId xmlns:a16="http://schemas.microsoft.com/office/drawing/2014/main" id="{09C165D6-A829-4648-ACAE-52E840CD5E7B}"/>
              </a:ext>
            </a:extLst>
          </p:cNvPr>
          <p:cNvSpPr>
            <a:spLocks noGrp="1"/>
          </p:cNvSpPr>
          <p:nvPr>
            <p:ph type="title"/>
          </p:nvPr>
        </p:nvSpPr>
        <p:spPr/>
        <p:txBody>
          <a:bodyPr/>
          <a:lstStyle/>
          <a:p>
            <a:r>
              <a:rPr lang="en-US" dirty="0"/>
              <a:t>Adding Integers - IV</a:t>
            </a:r>
          </a:p>
        </p:txBody>
      </p:sp>
      <p:sp>
        <p:nvSpPr>
          <p:cNvPr id="4" name="Content Placeholder 3">
            <a:extLst>
              <a:ext uri="{FF2B5EF4-FFF2-40B4-BE49-F238E27FC236}">
                <a16:creationId xmlns:a16="http://schemas.microsoft.com/office/drawing/2014/main" id="{D5EF6B39-6256-EF46-9DA3-C54EF78963C9}"/>
              </a:ext>
            </a:extLst>
          </p:cNvPr>
          <p:cNvSpPr>
            <a:spLocks noGrp="1"/>
          </p:cNvSpPr>
          <p:nvPr>
            <p:ph idx="1"/>
          </p:nvPr>
        </p:nvSpPr>
        <p:spPr>
          <a:xfrm>
            <a:off x="628650" y="2133600"/>
            <a:ext cx="7886700" cy="3821683"/>
          </a:xfrm>
        </p:spPr>
        <p:txBody>
          <a:bodyPr>
            <a:normAutofit fontScale="92500"/>
          </a:bodyPr>
          <a:lstStyle/>
          <a:p>
            <a:pPr>
              <a:lnSpc>
                <a:spcPct val="95000"/>
              </a:lnSpc>
              <a:spcBef>
                <a:spcPts val="600"/>
              </a:spcBef>
            </a:pPr>
            <a:r>
              <a:rPr lang="en-US" altLang="zh-TW" sz="2400" dirty="0">
                <a:solidFill>
                  <a:srgbClr val="000000"/>
                </a:solidFill>
                <a:latin typeface="Lucida Console" panose="020B0609040504020204" pitchFamily="49" charset="0"/>
              </a:rPr>
              <a:t>std::</a:t>
            </a:r>
            <a:r>
              <a:rPr lang="en-US" altLang="zh-TW" sz="2400" dirty="0" err="1">
                <a:solidFill>
                  <a:srgbClr val="000000"/>
                </a:solidFill>
                <a:latin typeface="Lucida Console" panose="020B0609040504020204" pitchFamily="49" charset="0"/>
              </a:rPr>
              <a:t>endl</a:t>
            </a:r>
            <a:r>
              <a:rPr lang="en-US" altLang="zh-TW" sz="2400" dirty="0">
                <a:solidFill>
                  <a:srgbClr val="000000"/>
                </a:solidFill>
                <a:latin typeface="Times New Roman" panose="02020603050405020304" pitchFamily="18" charset="0"/>
              </a:rPr>
              <a:t> is a so-called </a:t>
            </a:r>
            <a:r>
              <a:rPr lang="en-US" altLang="zh-TW" sz="2400" dirty="0">
                <a:solidFill>
                  <a:srgbClr val="0000FF"/>
                </a:solidFill>
                <a:latin typeface="Times New Roman" panose="02020603050405020304" pitchFamily="18" charset="0"/>
              </a:rPr>
              <a:t>stream manipulator</a:t>
            </a:r>
            <a:r>
              <a:rPr lang="en-US" altLang="zh-TW" sz="2400" dirty="0">
                <a:solidFill>
                  <a:srgbClr val="000000"/>
                </a:solidFill>
                <a:latin typeface="Times New Roman" panose="02020603050405020304" pitchFamily="18" charset="0"/>
              </a:rPr>
              <a:t>.</a:t>
            </a:r>
          </a:p>
          <a:p>
            <a:pPr lvl="1">
              <a:lnSpc>
                <a:spcPct val="95000"/>
              </a:lnSpc>
              <a:spcBef>
                <a:spcPts val="600"/>
              </a:spcBef>
            </a:pPr>
            <a:r>
              <a:rPr lang="en-US" altLang="zh-TW" sz="2000" dirty="0">
                <a:solidFill>
                  <a:srgbClr val="000000"/>
                </a:solidFill>
                <a:latin typeface="Times New Roman" panose="02020603050405020304" pitchFamily="18" charset="0"/>
              </a:rPr>
              <a:t>The name </a:t>
            </a:r>
            <a:r>
              <a:rPr lang="en-US" altLang="zh-TW" sz="2000" dirty="0" err="1">
                <a:solidFill>
                  <a:srgbClr val="000000"/>
                </a:solidFill>
                <a:latin typeface="Lucida Console" panose="020B0609040504020204" pitchFamily="49" charset="0"/>
              </a:rPr>
              <a:t>endl</a:t>
            </a:r>
            <a:r>
              <a:rPr lang="en-US" altLang="zh-TW" sz="2000" dirty="0">
                <a:solidFill>
                  <a:srgbClr val="000000"/>
                </a:solidFill>
                <a:latin typeface="Times New Roman" panose="02020603050405020304" pitchFamily="18" charset="0"/>
              </a:rPr>
              <a:t> is an abbreviation for “end line”</a:t>
            </a:r>
          </a:p>
          <a:p>
            <a:pPr>
              <a:lnSpc>
                <a:spcPct val="95000"/>
              </a:lnSpc>
              <a:spcBef>
                <a:spcPts val="600"/>
              </a:spcBef>
            </a:pPr>
            <a:r>
              <a:rPr lang="en-US" altLang="zh-TW" sz="2400" dirty="0">
                <a:solidFill>
                  <a:srgbClr val="000000"/>
                </a:solidFill>
                <a:latin typeface="Lucida Console" panose="020B0609040504020204" pitchFamily="49" charset="0"/>
              </a:rPr>
              <a:t>std::</a:t>
            </a:r>
            <a:r>
              <a:rPr lang="en-US" altLang="zh-TW" sz="2400" dirty="0" err="1">
                <a:solidFill>
                  <a:srgbClr val="000000"/>
                </a:solidFill>
                <a:latin typeface="Lucida Console" panose="020B0609040504020204" pitchFamily="49" charset="0"/>
              </a:rPr>
              <a:t>endl</a:t>
            </a:r>
            <a:r>
              <a:rPr lang="en-US" altLang="zh-TW" sz="2400" dirty="0">
                <a:solidFill>
                  <a:srgbClr val="000000"/>
                </a:solidFill>
                <a:latin typeface="Times New Roman" panose="02020603050405020304" pitchFamily="18" charset="0"/>
              </a:rPr>
              <a:t> outputs a newline and flushes the output buffer.</a:t>
            </a:r>
          </a:p>
          <a:p>
            <a:pPr lvl="1">
              <a:lnSpc>
                <a:spcPct val="95000"/>
              </a:lnSpc>
              <a:spcBef>
                <a:spcPts val="600"/>
              </a:spcBef>
            </a:pPr>
            <a:r>
              <a:rPr lang="en-US" altLang="zh-TW" sz="2000" dirty="0">
                <a:solidFill>
                  <a:srgbClr val="000000"/>
                </a:solidFill>
                <a:latin typeface="Times New Roman" panose="02020603050405020304" pitchFamily="18" charset="0"/>
              </a:rPr>
              <a:t>Some systems may accumulate outputs in the machine (output buffer) and display them simultaneously on the screen.</a:t>
            </a:r>
          </a:p>
          <a:p>
            <a:pPr lvl="1">
              <a:lnSpc>
                <a:spcPct val="95000"/>
              </a:lnSpc>
              <a:spcBef>
                <a:spcPts val="600"/>
              </a:spcBef>
            </a:pPr>
            <a:r>
              <a:rPr lang="en-US" altLang="zh-TW" sz="2000" dirty="0">
                <a:solidFill>
                  <a:srgbClr val="000000"/>
                </a:solidFill>
                <a:latin typeface="Lucida Console" panose="020B0609040504020204" pitchFamily="49" charset="0"/>
              </a:rPr>
              <a:t>std::</a:t>
            </a:r>
            <a:r>
              <a:rPr lang="en-US" altLang="zh-TW" sz="2000" dirty="0" err="1">
                <a:solidFill>
                  <a:srgbClr val="000000"/>
                </a:solidFill>
                <a:latin typeface="Lucida Console" panose="020B0609040504020204" pitchFamily="49" charset="0"/>
              </a:rPr>
              <a:t>endl</a:t>
            </a:r>
            <a:r>
              <a:rPr lang="en-US" altLang="zh-TW" sz="2000" dirty="0">
                <a:solidFill>
                  <a:srgbClr val="000000"/>
                </a:solidFill>
                <a:latin typeface="Times New Roman" panose="02020603050405020304" pitchFamily="18" charset="0"/>
              </a:rPr>
              <a:t> forces any accumulated outputs to be displayed.</a:t>
            </a:r>
          </a:p>
          <a:p>
            <a:pPr>
              <a:lnSpc>
                <a:spcPct val="95000"/>
              </a:lnSpc>
              <a:spcBef>
                <a:spcPts val="600"/>
              </a:spcBef>
            </a:pPr>
            <a:r>
              <a:rPr lang="en-US" altLang="zh-TW" sz="2400" dirty="0">
                <a:solidFill>
                  <a:srgbClr val="000000"/>
                </a:solidFill>
                <a:latin typeface="Times New Roman" panose="02020603050405020304" pitchFamily="18" charset="0"/>
              </a:rPr>
              <a:t>Using multiple stream insertion operators (</a:t>
            </a:r>
            <a:r>
              <a:rPr lang="en-US" altLang="zh-TW" sz="2400" dirty="0">
                <a:solidFill>
                  <a:srgbClr val="000000"/>
                </a:solidFill>
                <a:latin typeface="Lucida Console" panose="020B0609040504020204" pitchFamily="49" charset="0"/>
              </a:rPr>
              <a:t>&lt;&lt;</a:t>
            </a:r>
            <a:r>
              <a:rPr lang="en-US" altLang="zh-TW" sz="2400" dirty="0">
                <a:solidFill>
                  <a:srgbClr val="000000"/>
                </a:solidFill>
                <a:latin typeface="Times New Roman" panose="02020603050405020304" pitchFamily="18" charset="0"/>
              </a:rPr>
              <a:t>) in a single statement is referred to as </a:t>
            </a:r>
            <a:r>
              <a:rPr lang="en-US" altLang="zh-TW" sz="2400" dirty="0">
                <a:solidFill>
                  <a:srgbClr val="0000FF"/>
                </a:solidFill>
                <a:latin typeface="Times New Roman" panose="02020603050405020304" pitchFamily="18" charset="0"/>
              </a:rPr>
              <a:t>concatenating</a:t>
            </a:r>
            <a:r>
              <a:rPr lang="en-US" altLang="zh-TW" sz="2400" dirty="0">
                <a:solidFill>
                  <a:srgbClr val="000000"/>
                </a:solidFill>
                <a:latin typeface="Times New Roman" panose="02020603050405020304" pitchFamily="18" charset="0"/>
              </a:rPr>
              <a:t>, </a:t>
            </a:r>
            <a:r>
              <a:rPr lang="en-US" altLang="zh-TW" sz="2400" dirty="0">
                <a:solidFill>
                  <a:srgbClr val="0000FF"/>
                </a:solidFill>
                <a:latin typeface="Times New Roman" panose="02020603050405020304" pitchFamily="18" charset="0"/>
              </a:rPr>
              <a:t>chaining</a:t>
            </a:r>
            <a:r>
              <a:rPr lang="en-US" altLang="zh-TW" sz="2400" dirty="0">
                <a:solidFill>
                  <a:srgbClr val="000000"/>
                </a:solidFill>
                <a:latin typeface="Times New Roman" panose="02020603050405020304" pitchFamily="18" charset="0"/>
              </a:rPr>
              <a:t> or </a:t>
            </a:r>
            <a:r>
              <a:rPr lang="en-US" altLang="zh-TW" sz="2400" dirty="0">
                <a:solidFill>
                  <a:srgbClr val="0000FF"/>
                </a:solidFill>
                <a:latin typeface="Times New Roman" panose="02020603050405020304" pitchFamily="18" charset="0"/>
              </a:rPr>
              <a:t>cascading stream insertion operations</a:t>
            </a:r>
            <a:r>
              <a:rPr lang="en-US" altLang="zh-TW" sz="2400" dirty="0">
                <a:solidFill>
                  <a:srgbClr val="000000"/>
                </a:solidFill>
                <a:latin typeface="Times New Roman" panose="02020603050405020304" pitchFamily="18" charset="0"/>
              </a:rPr>
              <a:t>.</a:t>
            </a:r>
          </a:p>
          <a:p>
            <a:pPr>
              <a:lnSpc>
                <a:spcPct val="95000"/>
              </a:lnSpc>
              <a:spcBef>
                <a:spcPts val="600"/>
              </a:spcBef>
            </a:pPr>
            <a:r>
              <a:rPr lang="en-US" altLang="zh-TW" sz="2400" dirty="0">
                <a:solidFill>
                  <a:srgbClr val="000000"/>
                </a:solidFill>
                <a:latin typeface="Times New Roman" panose="02020603050405020304" pitchFamily="18" charset="0"/>
              </a:rPr>
              <a:t>Calculations can also be performed in output statements.</a:t>
            </a:r>
          </a:p>
          <a:p>
            <a:endParaRPr lang="zh-TW" altLang="en-US" dirty="0"/>
          </a:p>
          <a:p>
            <a:endParaRPr lang="en-US" dirty="0"/>
          </a:p>
        </p:txBody>
      </p:sp>
      <p:pic>
        <p:nvPicPr>
          <p:cNvPr id="5" name="Picture 1" descr="cpphtp7LOV_02slides_Page_13.png">
            <a:extLst>
              <a:ext uri="{FF2B5EF4-FFF2-40B4-BE49-F238E27FC236}">
                <a16:creationId xmlns:a16="http://schemas.microsoft.com/office/drawing/2014/main" id="{71F9591E-6F1F-3643-9BE5-E9CF2B3FAC1F}"/>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1968" t="71171" r="19684" b="25124"/>
          <a:stretch/>
        </p:blipFill>
        <p:spPr bwMode="auto">
          <a:xfrm>
            <a:off x="163452" y="1541545"/>
            <a:ext cx="8692362" cy="249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4208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FD2879-C85B-4D4A-B6E7-149FCF3A68C8}"/>
              </a:ext>
            </a:extLst>
          </p:cNvPr>
          <p:cNvSpPr>
            <a:spLocks noGrp="1"/>
          </p:cNvSpPr>
          <p:nvPr>
            <p:ph type="sldNum" sz="quarter" idx="12"/>
          </p:nvPr>
        </p:nvSpPr>
        <p:spPr/>
        <p:txBody>
          <a:bodyPr/>
          <a:lstStyle/>
          <a:p>
            <a:fld id="{4E77BC79-9480-1042-96E1-82B94DA0811E}" type="slidenum">
              <a:rPr lang="en-US" smtClean="0"/>
              <a:t>34</a:t>
            </a:fld>
            <a:endParaRPr lang="en-US"/>
          </a:p>
        </p:txBody>
      </p:sp>
      <p:sp>
        <p:nvSpPr>
          <p:cNvPr id="3" name="Title 2">
            <a:extLst>
              <a:ext uri="{FF2B5EF4-FFF2-40B4-BE49-F238E27FC236}">
                <a16:creationId xmlns:a16="http://schemas.microsoft.com/office/drawing/2014/main" id="{A7408B52-0039-3F45-96B3-6FE0FDF6451E}"/>
              </a:ext>
            </a:extLst>
          </p:cNvPr>
          <p:cNvSpPr>
            <a:spLocks noGrp="1"/>
          </p:cNvSpPr>
          <p:nvPr>
            <p:ph type="title"/>
          </p:nvPr>
        </p:nvSpPr>
        <p:spPr/>
        <p:txBody>
          <a:bodyPr/>
          <a:lstStyle/>
          <a:p>
            <a:r>
              <a:rPr lang="en-US" dirty="0"/>
              <a:t>Memory Concepts</a:t>
            </a:r>
          </a:p>
        </p:txBody>
      </p:sp>
      <p:sp>
        <p:nvSpPr>
          <p:cNvPr id="4" name="Content Placeholder 3">
            <a:extLst>
              <a:ext uri="{FF2B5EF4-FFF2-40B4-BE49-F238E27FC236}">
                <a16:creationId xmlns:a16="http://schemas.microsoft.com/office/drawing/2014/main" id="{0FF4DE56-077B-0140-855A-312EE56E13A5}"/>
              </a:ext>
            </a:extLst>
          </p:cNvPr>
          <p:cNvSpPr>
            <a:spLocks noGrp="1"/>
          </p:cNvSpPr>
          <p:nvPr>
            <p:ph idx="1"/>
          </p:nvPr>
        </p:nvSpPr>
        <p:spPr>
          <a:xfrm>
            <a:off x="628650" y="1295944"/>
            <a:ext cx="7886700" cy="3348943"/>
          </a:xfrm>
        </p:spPr>
        <p:txBody>
          <a:bodyPr>
            <a:normAutofit fontScale="92500" lnSpcReduction="10000"/>
          </a:bodyPr>
          <a:lstStyle/>
          <a:p>
            <a:r>
              <a:rPr lang="en-US" altLang="zh-TW" dirty="0">
                <a:solidFill>
                  <a:srgbClr val="000000"/>
                </a:solidFill>
                <a:latin typeface="Times New Roman" panose="02020603050405020304" pitchFamily="18" charset="0"/>
              </a:rPr>
              <a:t>Variable names such as </a:t>
            </a:r>
            <a:r>
              <a:rPr lang="en-US" altLang="zh-TW" dirty="0">
                <a:solidFill>
                  <a:srgbClr val="000000"/>
                </a:solidFill>
                <a:latin typeface="Lucida Console" panose="020B0609040504020204" pitchFamily="49" charset="0"/>
              </a:rPr>
              <a:t>number1</a:t>
            </a:r>
            <a:r>
              <a:rPr lang="en-US" altLang="zh-TW" dirty="0">
                <a:solidFill>
                  <a:srgbClr val="000000"/>
                </a:solidFill>
                <a:latin typeface="Times New Roman" panose="02020603050405020304" pitchFamily="18" charset="0"/>
              </a:rPr>
              <a:t>, </a:t>
            </a:r>
            <a:r>
              <a:rPr lang="en-US" altLang="zh-TW" dirty="0">
                <a:solidFill>
                  <a:srgbClr val="000000"/>
                </a:solidFill>
                <a:latin typeface="Lucida Console" panose="020B0609040504020204" pitchFamily="49" charset="0"/>
              </a:rPr>
              <a:t>number2</a:t>
            </a:r>
            <a:r>
              <a:rPr lang="en-US" altLang="zh-TW" dirty="0">
                <a:solidFill>
                  <a:srgbClr val="000000"/>
                </a:solidFill>
                <a:latin typeface="Times New Roman" panose="02020603050405020304" pitchFamily="18" charset="0"/>
              </a:rPr>
              <a:t> and </a:t>
            </a:r>
            <a:r>
              <a:rPr lang="en-US" altLang="zh-TW" dirty="0">
                <a:solidFill>
                  <a:srgbClr val="000000"/>
                </a:solidFill>
                <a:latin typeface="Lucida Console" panose="020B0609040504020204" pitchFamily="49" charset="0"/>
              </a:rPr>
              <a:t>sum</a:t>
            </a:r>
            <a:r>
              <a:rPr lang="en-US" altLang="zh-TW" dirty="0">
                <a:solidFill>
                  <a:srgbClr val="000000"/>
                </a:solidFill>
                <a:latin typeface="Times New Roman" panose="02020603050405020304" pitchFamily="18" charset="0"/>
              </a:rPr>
              <a:t> actually correspond to </a:t>
            </a:r>
            <a:r>
              <a:rPr lang="en-US" altLang="zh-TW" dirty="0">
                <a:solidFill>
                  <a:srgbClr val="0000FF"/>
                </a:solidFill>
                <a:latin typeface="Times New Roman" panose="02020603050405020304" pitchFamily="18" charset="0"/>
              </a:rPr>
              <a:t>locations</a:t>
            </a:r>
            <a:r>
              <a:rPr lang="en-US" altLang="zh-TW" dirty="0">
                <a:solidFill>
                  <a:srgbClr val="000000"/>
                </a:solidFill>
                <a:latin typeface="Times New Roman" panose="02020603050405020304" pitchFamily="18" charset="0"/>
              </a:rPr>
              <a:t> in the computer’s memory.</a:t>
            </a:r>
          </a:p>
          <a:p>
            <a:r>
              <a:rPr lang="en-US" altLang="zh-TW" dirty="0">
                <a:solidFill>
                  <a:srgbClr val="000000"/>
                </a:solidFill>
                <a:latin typeface="Times New Roman" panose="02020603050405020304" pitchFamily="18" charset="0"/>
              </a:rPr>
              <a:t>Every variable has a </a:t>
            </a:r>
            <a:r>
              <a:rPr lang="en-US" altLang="zh-TW" dirty="0">
                <a:solidFill>
                  <a:srgbClr val="0000FF"/>
                </a:solidFill>
                <a:latin typeface="Times New Roman" panose="02020603050405020304" pitchFamily="18" charset="0"/>
              </a:rPr>
              <a:t>name</a:t>
            </a:r>
            <a:r>
              <a:rPr lang="en-US" altLang="zh-TW" dirty="0">
                <a:solidFill>
                  <a:srgbClr val="000000"/>
                </a:solidFill>
                <a:latin typeface="Times New Roman" panose="02020603050405020304" pitchFamily="18" charset="0"/>
              </a:rPr>
              <a:t>, a </a:t>
            </a:r>
            <a:r>
              <a:rPr lang="en-US" altLang="zh-TW" dirty="0">
                <a:solidFill>
                  <a:srgbClr val="0000FF"/>
                </a:solidFill>
                <a:latin typeface="Times New Roman" panose="02020603050405020304" pitchFamily="18" charset="0"/>
              </a:rPr>
              <a:t>type</a:t>
            </a:r>
            <a:r>
              <a:rPr lang="en-US" altLang="zh-TW" dirty="0">
                <a:solidFill>
                  <a:srgbClr val="000000"/>
                </a:solidFill>
                <a:latin typeface="Times New Roman" panose="02020603050405020304" pitchFamily="18" charset="0"/>
              </a:rPr>
              <a:t>, a </a:t>
            </a:r>
            <a:r>
              <a:rPr lang="en-US" altLang="zh-TW" dirty="0">
                <a:solidFill>
                  <a:srgbClr val="0000FF"/>
                </a:solidFill>
                <a:latin typeface="Times New Roman" panose="02020603050405020304" pitchFamily="18" charset="0"/>
              </a:rPr>
              <a:t>size</a:t>
            </a:r>
            <a:r>
              <a:rPr lang="en-US" altLang="zh-TW" dirty="0">
                <a:solidFill>
                  <a:srgbClr val="000000"/>
                </a:solidFill>
                <a:latin typeface="Times New Roman" panose="02020603050405020304" pitchFamily="18" charset="0"/>
              </a:rPr>
              <a:t> and a </a:t>
            </a:r>
            <a:r>
              <a:rPr lang="en-US" altLang="zh-TW" dirty="0">
                <a:solidFill>
                  <a:srgbClr val="0000FF"/>
                </a:solidFill>
                <a:latin typeface="Times New Roman" panose="02020603050405020304" pitchFamily="18" charset="0"/>
              </a:rPr>
              <a:t>value</a:t>
            </a:r>
            <a:r>
              <a:rPr lang="en-US" altLang="zh-TW" dirty="0">
                <a:solidFill>
                  <a:srgbClr val="000000"/>
                </a:solidFill>
                <a:latin typeface="Times New Roman" panose="02020603050405020304" pitchFamily="18" charset="0"/>
              </a:rPr>
              <a:t>.</a:t>
            </a:r>
          </a:p>
          <a:p>
            <a:r>
              <a:rPr lang="en-US" altLang="zh-TW" dirty="0">
                <a:solidFill>
                  <a:srgbClr val="000000"/>
                </a:solidFill>
                <a:latin typeface="Times New Roman" panose="02020603050405020304" pitchFamily="18" charset="0"/>
              </a:rPr>
              <a:t>When a value is placed in a memory location, it </a:t>
            </a:r>
            <a:r>
              <a:rPr lang="en-US" altLang="zh-TW" dirty="0">
                <a:solidFill>
                  <a:srgbClr val="0000FF"/>
                </a:solidFill>
                <a:latin typeface="Times New Roman" panose="02020603050405020304" pitchFamily="18" charset="0"/>
              </a:rPr>
              <a:t>overwrites</a:t>
            </a:r>
            <a:r>
              <a:rPr lang="en-US" altLang="zh-TW" dirty="0">
                <a:solidFill>
                  <a:srgbClr val="000000"/>
                </a:solidFill>
                <a:latin typeface="Times New Roman" panose="02020603050405020304" pitchFamily="18" charset="0"/>
              </a:rPr>
              <a:t> the previous value in that location </a:t>
            </a:r>
            <a:r>
              <a:rPr lang="en-US" altLang="zh-TW" dirty="0">
                <a:solidFill>
                  <a:srgbClr val="000000"/>
                </a:solidFill>
                <a:latin typeface="Times New Roman" panose="02020603050405020304" pitchFamily="18" charset="0"/>
                <a:sym typeface="Wingdings" panose="05000000000000000000" pitchFamily="2" charset="2"/>
              </a:rPr>
              <a:t> </a:t>
            </a:r>
            <a:r>
              <a:rPr lang="en-US" altLang="zh-TW" dirty="0">
                <a:solidFill>
                  <a:srgbClr val="0000FF"/>
                </a:solidFill>
                <a:latin typeface="Times New Roman" panose="02020603050405020304" pitchFamily="18" charset="0"/>
                <a:sym typeface="Wingdings" panose="05000000000000000000" pitchFamily="2" charset="2"/>
              </a:rPr>
              <a:t>destructive</a:t>
            </a:r>
            <a:endParaRPr lang="en-US" altLang="zh-TW" dirty="0">
              <a:solidFill>
                <a:srgbClr val="0000FF"/>
              </a:solidFill>
              <a:latin typeface="Times New Roman" panose="02020603050405020304" pitchFamily="18" charset="0"/>
            </a:endParaRPr>
          </a:p>
          <a:p>
            <a:r>
              <a:rPr lang="en-US" altLang="zh-TW" dirty="0">
                <a:solidFill>
                  <a:srgbClr val="000000"/>
                </a:solidFill>
                <a:latin typeface="Times New Roman" panose="02020603050405020304" pitchFamily="18" charset="0"/>
              </a:rPr>
              <a:t>When a value is read out of a memory location, the process is </a:t>
            </a:r>
            <a:r>
              <a:rPr lang="en-US" altLang="zh-TW" dirty="0">
                <a:solidFill>
                  <a:srgbClr val="0000FF"/>
                </a:solidFill>
                <a:latin typeface="Times New Roman" panose="02020603050405020304" pitchFamily="18" charset="0"/>
              </a:rPr>
              <a:t>nondestructive</a:t>
            </a:r>
            <a:r>
              <a:rPr lang="en-US" altLang="zh-TW" dirty="0">
                <a:solidFill>
                  <a:srgbClr val="000000"/>
                </a:solidFill>
                <a:latin typeface="Times New Roman" panose="02020603050405020304" pitchFamily="18" charset="0"/>
              </a:rPr>
              <a:t>.</a:t>
            </a:r>
          </a:p>
          <a:p>
            <a:endParaRPr lang="zh-TW" altLang="en-US" dirty="0"/>
          </a:p>
          <a:p>
            <a:endParaRPr lang="en-US" dirty="0"/>
          </a:p>
        </p:txBody>
      </p:sp>
      <p:pic>
        <p:nvPicPr>
          <p:cNvPr id="5" name="Picture 1" descr="cpphtp7LOV_02slides_Page_26.png">
            <a:extLst>
              <a:ext uri="{FF2B5EF4-FFF2-40B4-BE49-F238E27FC236}">
                <a16:creationId xmlns:a16="http://schemas.microsoft.com/office/drawing/2014/main" id="{C904AAAC-5101-2842-A33D-8E4ED5936DFE}"/>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6299" t="7779" r="33463" b="66456"/>
          <a:stretch/>
        </p:blipFill>
        <p:spPr bwMode="auto">
          <a:xfrm>
            <a:off x="945096" y="4685114"/>
            <a:ext cx="6753225" cy="175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333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12B3EB-D567-D944-BBE4-007B1E92A7A0}"/>
              </a:ext>
            </a:extLst>
          </p:cNvPr>
          <p:cNvSpPr>
            <a:spLocks noGrp="1"/>
          </p:cNvSpPr>
          <p:nvPr>
            <p:ph type="sldNum" sz="quarter" idx="12"/>
          </p:nvPr>
        </p:nvSpPr>
        <p:spPr/>
        <p:txBody>
          <a:bodyPr/>
          <a:lstStyle/>
          <a:p>
            <a:fld id="{4E77BC79-9480-1042-96E1-82B94DA0811E}" type="slidenum">
              <a:rPr lang="en-US" smtClean="0"/>
              <a:t>35</a:t>
            </a:fld>
            <a:endParaRPr lang="en-US"/>
          </a:p>
        </p:txBody>
      </p:sp>
      <p:sp>
        <p:nvSpPr>
          <p:cNvPr id="3" name="Title 2">
            <a:extLst>
              <a:ext uri="{FF2B5EF4-FFF2-40B4-BE49-F238E27FC236}">
                <a16:creationId xmlns:a16="http://schemas.microsoft.com/office/drawing/2014/main" id="{35639CC9-75D5-2D49-9D33-D7AA45E57074}"/>
              </a:ext>
            </a:extLst>
          </p:cNvPr>
          <p:cNvSpPr>
            <a:spLocks noGrp="1"/>
          </p:cNvSpPr>
          <p:nvPr>
            <p:ph type="title"/>
          </p:nvPr>
        </p:nvSpPr>
        <p:spPr/>
        <p:txBody>
          <a:bodyPr/>
          <a:lstStyle/>
          <a:p>
            <a:r>
              <a:rPr lang="en-US" dirty="0"/>
              <a:t>Yes, Memory is Limited</a:t>
            </a:r>
          </a:p>
        </p:txBody>
      </p:sp>
      <p:sp>
        <p:nvSpPr>
          <p:cNvPr id="4" name="Content Placeholder 3">
            <a:extLst>
              <a:ext uri="{FF2B5EF4-FFF2-40B4-BE49-F238E27FC236}">
                <a16:creationId xmlns:a16="http://schemas.microsoft.com/office/drawing/2014/main" id="{0C76F5D2-012C-FD46-923A-B03E97F18C13}"/>
              </a:ext>
            </a:extLst>
          </p:cNvPr>
          <p:cNvSpPr>
            <a:spLocks noGrp="1"/>
          </p:cNvSpPr>
          <p:nvPr>
            <p:ph idx="1"/>
          </p:nvPr>
        </p:nvSpPr>
        <p:spPr>
          <a:xfrm>
            <a:off x="628650" y="1295944"/>
            <a:ext cx="7886700" cy="1626989"/>
          </a:xfrm>
        </p:spPr>
        <p:txBody>
          <a:bodyPr/>
          <a:lstStyle/>
          <a:p>
            <a:r>
              <a:rPr lang="en-US" dirty="0"/>
              <a:t>You may not create too many variables</a:t>
            </a:r>
          </a:p>
          <a:p>
            <a:pPr lvl="1"/>
            <a:r>
              <a:rPr lang="en-US" dirty="0"/>
              <a:t>e.g. one trillion integers or more</a:t>
            </a:r>
          </a:p>
        </p:txBody>
      </p:sp>
      <p:sp>
        <p:nvSpPr>
          <p:cNvPr id="5" name="TextBox 4">
            <a:extLst>
              <a:ext uri="{FF2B5EF4-FFF2-40B4-BE49-F238E27FC236}">
                <a16:creationId xmlns:a16="http://schemas.microsoft.com/office/drawing/2014/main" id="{CFAAAD05-F541-EC4D-85BB-894388D763E5}"/>
              </a:ext>
            </a:extLst>
          </p:cNvPr>
          <p:cNvSpPr txBox="1"/>
          <p:nvPr/>
        </p:nvSpPr>
        <p:spPr>
          <a:xfrm>
            <a:off x="1721796" y="6189950"/>
            <a:ext cx="6187335" cy="369332"/>
          </a:xfrm>
          <a:prstGeom prst="rect">
            <a:avLst/>
          </a:prstGeom>
          <a:noFill/>
        </p:spPr>
        <p:txBody>
          <a:bodyPr wrap="none" rtlCol="0">
            <a:spAutoFit/>
          </a:bodyPr>
          <a:lstStyle/>
          <a:p>
            <a:r>
              <a:rPr lang="en-US" dirty="0"/>
              <a:t>This literally means your program can run up to </a:t>
            </a:r>
            <a:r>
              <a:rPr lang="en-US" b="1" dirty="0">
                <a:solidFill>
                  <a:srgbClr val="FF0000"/>
                </a:solidFill>
              </a:rPr>
              <a:t>8 GB</a:t>
            </a:r>
            <a:r>
              <a:rPr lang="en-US" dirty="0"/>
              <a:t> memory</a:t>
            </a:r>
          </a:p>
        </p:txBody>
      </p:sp>
      <p:pic>
        <p:nvPicPr>
          <p:cNvPr id="7" name="Picture 6">
            <a:extLst>
              <a:ext uri="{FF2B5EF4-FFF2-40B4-BE49-F238E27FC236}">
                <a16:creationId xmlns:a16="http://schemas.microsoft.com/office/drawing/2014/main" id="{92B03C34-9D10-444B-985C-ED90BA6A01AA}"/>
              </a:ext>
            </a:extLst>
          </p:cNvPr>
          <p:cNvPicPr>
            <a:picLocks noChangeAspect="1"/>
          </p:cNvPicPr>
          <p:nvPr/>
        </p:nvPicPr>
        <p:blipFill>
          <a:blip r:embed="rId3"/>
          <a:stretch>
            <a:fillRect/>
          </a:stretch>
        </p:blipFill>
        <p:spPr>
          <a:xfrm>
            <a:off x="0" y="2371662"/>
            <a:ext cx="9144000" cy="3686209"/>
          </a:xfrm>
          <a:prstGeom prst="rect">
            <a:avLst/>
          </a:prstGeom>
        </p:spPr>
      </p:pic>
      <p:cxnSp>
        <p:nvCxnSpPr>
          <p:cNvPr id="10" name="Straight Connector 9">
            <a:extLst>
              <a:ext uri="{FF2B5EF4-FFF2-40B4-BE49-F238E27FC236}">
                <a16:creationId xmlns:a16="http://schemas.microsoft.com/office/drawing/2014/main" id="{8F2C55FB-BD9F-0341-BE35-04DB8AB0B4D1}"/>
              </a:ext>
            </a:extLst>
          </p:cNvPr>
          <p:cNvCxnSpPr>
            <a:cxnSpLocks/>
          </p:cNvCxnSpPr>
          <p:nvPr/>
        </p:nvCxnSpPr>
        <p:spPr>
          <a:xfrm>
            <a:off x="3392556" y="3299792"/>
            <a:ext cx="715618" cy="0"/>
          </a:xfrm>
          <a:prstGeom prst="line">
            <a:avLst/>
          </a:prstGeom>
          <a:ln w="66675">
            <a:solidFill>
              <a:srgbClr val="FF0000"/>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841044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1717361" y="3932411"/>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277177" y="1772768"/>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457200" y="4653136"/>
            <a:ext cx="4320552" cy="1260161"/>
          </a:xfrm>
        </p:spPr>
        <p:txBody>
          <a:bodyPr/>
          <a:lstStyle/>
          <a:p>
            <a:endParaRPr lang="zh-TW" altLang="en-US"/>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8"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spTree>
    <p:extLst>
      <p:ext uri="{BB962C8B-B14F-4D97-AF65-F5344CB8AC3E}">
        <p14:creationId xmlns:p14="http://schemas.microsoft.com/office/powerpoint/2010/main" val="21312614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2051744" y="3717020"/>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431537" y="1556744"/>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611560" y="4437112"/>
            <a:ext cx="4680598"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spTree>
    <p:extLst>
      <p:ext uri="{BB962C8B-B14F-4D97-AF65-F5344CB8AC3E}">
        <p14:creationId xmlns:p14="http://schemas.microsoft.com/office/powerpoint/2010/main" val="26697175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2015743" y="3815748"/>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395536" y="1655472"/>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575559" y="4535840"/>
            <a:ext cx="4680598"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45_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spTree>
    <p:extLst>
      <p:ext uri="{BB962C8B-B14F-4D97-AF65-F5344CB8AC3E}">
        <p14:creationId xmlns:p14="http://schemas.microsoft.com/office/powerpoint/2010/main" val="21700950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1871727" y="3717068"/>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251520" y="1556792"/>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431543" y="4437160"/>
            <a:ext cx="4680598"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45</a:t>
            </a:r>
          </a:p>
          <a:p>
            <a:pPr lvl="0" eaLnBrk="1" hangingPunct="1">
              <a:lnSpc>
                <a:spcPct val="80000"/>
              </a:lnSpc>
            </a:pPr>
            <a:r>
              <a:rPr lang="en-US" altLang="zh-TW" kern="1200" dirty="0">
                <a:solidFill>
                  <a:srgbClr val="000000"/>
                </a:solidFill>
                <a:ea typeface="新細明體" pitchFamily="18" charset="-120"/>
                <a:cs typeface="Times New Roman" pitchFamily="18" charset="0"/>
              </a:rPr>
              <a:t>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45</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cxnSp>
        <p:nvCxnSpPr>
          <p:cNvPr id="8" name="Straight Connector 7">
            <a:extLst>
              <a:ext uri="{FF2B5EF4-FFF2-40B4-BE49-F238E27FC236}">
                <a16:creationId xmlns:a16="http://schemas.microsoft.com/office/drawing/2014/main" id="{B5BCFBAF-E77D-A547-9FE2-16325E168B8F}"/>
              </a:ext>
            </a:extLst>
          </p:cNvPr>
          <p:cNvCxnSpPr>
            <a:cxnSpLocks/>
          </p:cNvCxnSpPr>
          <p:nvPr/>
        </p:nvCxnSpPr>
        <p:spPr>
          <a:xfrm>
            <a:off x="298174" y="2120349"/>
            <a:ext cx="2511287" cy="0"/>
          </a:xfrm>
          <a:prstGeom prst="line">
            <a:avLst/>
          </a:prstGeom>
          <a:ln w="66675">
            <a:solidFill>
              <a:srgbClr val="FF0000"/>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649973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FCF6DB-6256-1A48-B55A-1F02070A8ED5}"/>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7816C59C-C526-3C4F-8567-69F5FA3E4491}"/>
              </a:ext>
            </a:extLst>
          </p:cNvPr>
          <p:cNvSpPr>
            <a:spLocks noGrp="1"/>
          </p:cNvSpPr>
          <p:nvPr>
            <p:ph type="title"/>
          </p:nvPr>
        </p:nvSpPr>
        <p:spPr/>
        <p:txBody>
          <a:bodyPr/>
          <a:lstStyle/>
          <a:p>
            <a:r>
              <a:rPr lang="en-US" dirty="0"/>
              <a:t>Hardware vs Software</a:t>
            </a:r>
          </a:p>
        </p:txBody>
      </p:sp>
      <p:pic>
        <p:nvPicPr>
          <p:cNvPr id="5" name="Picture 10" descr="j0285750">
            <a:extLst>
              <a:ext uri="{FF2B5EF4-FFF2-40B4-BE49-F238E27FC236}">
                <a16:creationId xmlns:a16="http://schemas.microsoft.com/office/drawing/2014/main" id="{67AF0702-068F-5648-A372-D0360566D685}"/>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842426" y="1373349"/>
            <a:ext cx="2729284" cy="1677686"/>
          </a:xfrm>
          <a:noFill/>
        </p:spPr>
      </p:pic>
      <p:sp>
        <p:nvSpPr>
          <p:cNvPr id="6" name="AutoShape 11">
            <a:extLst>
              <a:ext uri="{FF2B5EF4-FFF2-40B4-BE49-F238E27FC236}">
                <a16:creationId xmlns:a16="http://schemas.microsoft.com/office/drawing/2014/main" id="{D53C7150-5083-594D-A109-E8D9BAC3CC1B}"/>
              </a:ext>
            </a:extLst>
          </p:cNvPr>
          <p:cNvSpPr>
            <a:spLocks noChangeArrowheads="1"/>
          </p:cNvSpPr>
          <p:nvPr/>
        </p:nvSpPr>
        <p:spPr bwMode="auto">
          <a:xfrm>
            <a:off x="1458373" y="3639998"/>
            <a:ext cx="2808287" cy="2592387"/>
          </a:xfrm>
          <a:prstGeom prst="verticalScroll">
            <a:avLst>
              <a:gd name="adj" fmla="val 12500"/>
            </a:avLst>
          </a:prstGeom>
          <a:solidFill>
            <a:schemeClr val="accent1"/>
          </a:solidFill>
          <a:ln w="9525">
            <a:solidFill>
              <a:schemeClr val="tx1"/>
            </a:solidFill>
            <a:round/>
            <a:headEnd/>
            <a:tailEnd/>
          </a:ln>
        </p:spPr>
        <p:txBody>
          <a:bodyPr vert="eaVert" wrap="none" anchor="ct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spcBef>
                <a:spcPct val="0"/>
              </a:spcBef>
              <a:buFontTx/>
              <a:buNone/>
            </a:pPr>
            <a:endParaRPr lang="zh-TW" altLang="zh-TW" sz="1800"/>
          </a:p>
        </p:txBody>
      </p:sp>
      <p:pic>
        <p:nvPicPr>
          <p:cNvPr id="7" name="Picture 14" descr="mmx">
            <a:extLst>
              <a:ext uri="{FF2B5EF4-FFF2-40B4-BE49-F238E27FC236}">
                <a16:creationId xmlns:a16="http://schemas.microsoft.com/office/drawing/2014/main" id="{85A65183-64D5-4648-BFFD-D18EA56D6F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635085" y="3639998"/>
            <a:ext cx="2508250" cy="2592387"/>
          </a:xfrm>
          <a:prstGeom prst="rect">
            <a:avLst/>
          </a:prstGeom>
          <a:noFill/>
        </p:spPr>
      </p:pic>
      <p:sp>
        <p:nvSpPr>
          <p:cNvPr id="8" name="Text Box 15">
            <a:extLst>
              <a:ext uri="{FF2B5EF4-FFF2-40B4-BE49-F238E27FC236}">
                <a16:creationId xmlns:a16="http://schemas.microsoft.com/office/drawing/2014/main" id="{AB6D402A-FCE7-EC40-B320-E26DA8BCE962}"/>
              </a:ext>
            </a:extLst>
          </p:cNvPr>
          <p:cNvSpPr txBox="1">
            <a:spLocks noChangeArrowheads="1"/>
          </p:cNvSpPr>
          <p:nvPr/>
        </p:nvSpPr>
        <p:spPr bwMode="auto">
          <a:xfrm>
            <a:off x="1818735" y="4143235"/>
            <a:ext cx="213995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2000"/>
              <a:t>main ()</a:t>
            </a:r>
          </a:p>
          <a:p>
            <a:pPr eaLnBrk="1" hangingPunct="1">
              <a:spcBef>
                <a:spcPct val="0"/>
              </a:spcBef>
              <a:buFontTx/>
              <a:buNone/>
            </a:pPr>
            <a:r>
              <a:rPr lang="en-US" altLang="zh-TW" sz="2000"/>
              <a:t>{</a:t>
            </a:r>
          </a:p>
          <a:p>
            <a:pPr eaLnBrk="1" hangingPunct="1">
              <a:spcBef>
                <a:spcPct val="0"/>
              </a:spcBef>
              <a:buFontTx/>
              <a:buNone/>
            </a:pPr>
            <a:r>
              <a:rPr lang="en-US" altLang="zh-TW" sz="2000"/>
              <a:t>   say hello;</a:t>
            </a:r>
          </a:p>
          <a:p>
            <a:pPr eaLnBrk="1" hangingPunct="1">
              <a:spcBef>
                <a:spcPct val="0"/>
              </a:spcBef>
              <a:buFontTx/>
              <a:buNone/>
            </a:pPr>
            <a:r>
              <a:rPr lang="en-US" altLang="zh-TW" sz="2000"/>
              <a:t>   go to internet;</a:t>
            </a:r>
          </a:p>
          <a:p>
            <a:pPr eaLnBrk="1" hangingPunct="1">
              <a:spcBef>
                <a:spcPct val="0"/>
              </a:spcBef>
              <a:buFontTx/>
              <a:buNone/>
            </a:pPr>
            <a:r>
              <a:rPr lang="en-US" altLang="zh-TW" sz="2000"/>
              <a:t>   goodbye;</a:t>
            </a:r>
          </a:p>
          <a:p>
            <a:pPr eaLnBrk="1" hangingPunct="1">
              <a:spcBef>
                <a:spcPct val="0"/>
              </a:spcBef>
              <a:buFontTx/>
              <a:buNone/>
            </a:pPr>
            <a:r>
              <a:rPr lang="en-US" altLang="zh-TW" sz="2000"/>
              <a:t>}</a:t>
            </a:r>
          </a:p>
        </p:txBody>
      </p:sp>
      <p:sp>
        <p:nvSpPr>
          <p:cNvPr id="9" name="Line 16">
            <a:extLst>
              <a:ext uri="{FF2B5EF4-FFF2-40B4-BE49-F238E27FC236}">
                <a16:creationId xmlns:a16="http://schemas.microsoft.com/office/drawing/2014/main" id="{CE325793-9F2A-9649-81FF-1F55E3A99A73}"/>
              </a:ext>
            </a:extLst>
          </p:cNvPr>
          <p:cNvSpPr>
            <a:spLocks noChangeShapeType="1"/>
          </p:cNvSpPr>
          <p:nvPr/>
        </p:nvSpPr>
        <p:spPr bwMode="auto">
          <a:xfrm flipH="1">
            <a:off x="4338098" y="3135173"/>
            <a:ext cx="576262" cy="431800"/>
          </a:xfrm>
          <a:prstGeom prst="line">
            <a:avLst/>
          </a:prstGeom>
          <a:noFill/>
          <a:ln w="25400">
            <a:solidFill>
              <a:schemeClr val="tx2"/>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10" name="Line 17">
            <a:extLst>
              <a:ext uri="{FF2B5EF4-FFF2-40B4-BE49-F238E27FC236}">
                <a16:creationId xmlns:a16="http://schemas.microsoft.com/office/drawing/2014/main" id="{48BF869D-A575-3941-84F7-870F2CAD58F4}"/>
              </a:ext>
            </a:extLst>
          </p:cNvPr>
          <p:cNvSpPr>
            <a:spLocks noChangeShapeType="1"/>
          </p:cNvSpPr>
          <p:nvPr/>
        </p:nvSpPr>
        <p:spPr bwMode="auto">
          <a:xfrm>
            <a:off x="4914360" y="3135173"/>
            <a:ext cx="576263" cy="431800"/>
          </a:xfrm>
          <a:prstGeom prst="line">
            <a:avLst/>
          </a:prstGeom>
          <a:noFill/>
          <a:ln w="25400">
            <a:solidFill>
              <a:schemeClr val="tx2"/>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11" name="Text Box 19">
            <a:extLst>
              <a:ext uri="{FF2B5EF4-FFF2-40B4-BE49-F238E27FC236}">
                <a16:creationId xmlns:a16="http://schemas.microsoft.com/office/drawing/2014/main" id="{4BB9511B-46C7-504E-8437-374E82FB32BF}"/>
              </a:ext>
            </a:extLst>
          </p:cNvPr>
          <p:cNvSpPr txBox="1">
            <a:spLocks noChangeArrowheads="1"/>
          </p:cNvSpPr>
          <p:nvPr/>
        </p:nvSpPr>
        <p:spPr bwMode="auto">
          <a:xfrm>
            <a:off x="2177510" y="6303823"/>
            <a:ext cx="13192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2000" b="1">
                <a:solidFill>
                  <a:schemeClr val="tx2"/>
                </a:solidFill>
              </a:rPr>
              <a:t>Software</a:t>
            </a:r>
          </a:p>
        </p:txBody>
      </p:sp>
      <p:sp>
        <p:nvSpPr>
          <p:cNvPr id="12" name="Text Box 20">
            <a:extLst>
              <a:ext uri="{FF2B5EF4-FFF2-40B4-BE49-F238E27FC236}">
                <a16:creationId xmlns:a16="http://schemas.microsoft.com/office/drawing/2014/main" id="{5A09DC1A-4547-8B4F-A7FB-5C9A6F4C9F59}"/>
              </a:ext>
            </a:extLst>
          </p:cNvPr>
          <p:cNvSpPr txBox="1">
            <a:spLocks noChangeArrowheads="1"/>
          </p:cNvSpPr>
          <p:nvPr/>
        </p:nvSpPr>
        <p:spPr bwMode="auto">
          <a:xfrm>
            <a:off x="6211348" y="6303823"/>
            <a:ext cx="1370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2000" b="1">
                <a:solidFill>
                  <a:schemeClr val="tx2"/>
                </a:solidFill>
              </a:rPr>
              <a:t>Hardware</a:t>
            </a:r>
          </a:p>
        </p:txBody>
      </p:sp>
      <p:sp>
        <p:nvSpPr>
          <p:cNvPr id="13" name="AutoShape 21">
            <a:extLst>
              <a:ext uri="{FF2B5EF4-FFF2-40B4-BE49-F238E27FC236}">
                <a16:creationId xmlns:a16="http://schemas.microsoft.com/office/drawing/2014/main" id="{F377E773-41BE-5B48-967C-DD9928406031}"/>
              </a:ext>
            </a:extLst>
          </p:cNvPr>
          <p:cNvSpPr>
            <a:spLocks noChangeArrowheads="1"/>
          </p:cNvSpPr>
          <p:nvPr/>
        </p:nvSpPr>
        <p:spPr bwMode="auto">
          <a:xfrm flipH="1">
            <a:off x="305848" y="1911210"/>
            <a:ext cx="2530475" cy="1439863"/>
          </a:xfrm>
          <a:prstGeom prst="cloudCallout">
            <a:avLst>
              <a:gd name="adj1" fmla="val -25486"/>
              <a:gd name="adj2" fmla="val 64440"/>
            </a:avLst>
          </a:prstGeom>
          <a:solidFill>
            <a:srgbClr val="FF99CC"/>
          </a:solidFill>
          <a:ln w="9525">
            <a:solidFill>
              <a:schemeClr val="tx1"/>
            </a:solidFill>
            <a:round/>
            <a:headEnd/>
            <a:tailEnd/>
          </a:ln>
        </p:spPr>
        <p:txBody>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lnSpc>
                <a:spcPct val="90000"/>
              </a:lnSpc>
              <a:spcBef>
                <a:spcPct val="0"/>
              </a:spcBef>
              <a:buFontTx/>
              <a:buNone/>
            </a:pPr>
            <a:r>
              <a:rPr lang="en-US" altLang="zh-TW" sz="2400"/>
              <a:t>The focus</a:t>
            </a:r>
          </a:p>
          <a:p>
            <a:pPr algn="ctr" eaLnBrk="1" hangingPunct="1">
              <a:lnSpc>
                <a:spcPct val="90000"/>
              </a:lnSpc>
              <a:spcBef>
                <a:spcPct val="0"/>
              </a:spcBef>
              <a:buFontTx/>
              <a:buNone/>
            </a:pPr>
            <a:r>
              <a:rPr lang="en-US" altLang="zh-TW" sz="2400"/>
              <a:t>of this course</a:t>
            </a:r>
          </a:p>
        </p:txBody>
      </p:sp>
    </p:spTree>
    <p:extLst>
      <p:ext uri="{BB962C8B-B14F-4D97-AF65-F5344CB8AC3E}">
        <p14:creationId xmlns:p14="http://schemas.microsoft.com/office/powerpoint/2010/main" val="6792359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2015743" y="3797935"/>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395536" y="1637659"/>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575559" y="4518027"/>
            <a:ext cx="4680598"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45</a:t>
            </a:r>
          </a:p>
          <a:p>
            <a:pPr lvl="0" eaLnBrk="1" hangingPunct="1">
              <a:lnSpc>
                <a:spcPct val="80000"/>
              </a:lnSpc>
            </a:pPr>
            <a:r>
              <a:rPr lang="en-US" altLang="zh-TW" kern="1200" dirty="0">
                <a:solidFill>
                  <a:srgbClr val="000000"/>
                </a:solidFill>
                <a:ea typeface="新細明體" pitchFamily="18" charset="-120"/>
                <a:cs typeface="Times New Roman" pitchFamily="18" charset="0"/>
              </a:rPr>
              <a:t>Enter second integer: 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45</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spTree>
    <p:extLst>
      <p:ext uri="{BB962C8B-B14F-4D97-AF65-F5344CB8AC3E}">
        <p14:creationId xmlns:p14="http://schemas.microsoft.com/office/powerpoint/2010/main" val="33033925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2015743" y="3762309"/>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395536" y="1602033"/>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575559" y="4482401"/>
            <a:ext cx="4680598"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45</a:t>
            </a:r>
          </a:p>
          <a:p>
            <a:pPr lvl="0" eaLnBrk="1" hangingPunct="1">
              <a:lnSpc>
                <a:spcPct val="80000"/>
              </a:lnSpc>
            </a:pPr>
            <a:r>
              <a:rPr lang="en-US" altLang="zh-TW" kern="1200" dirty="0">
                <a:solidFill>
                  <a:srgbClr val="000000"/>
                </a:solidFill>
                <a:ea typeface="新細明體" pitchFamily="18" charset="-120"/>
                <a:cs typeface="Times New Roman" pitchFamily="18" charset="0"/>
              </a:rPr>
              <a:t>Enter second integer: 72_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45</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spTree>
    <p:extLst>
      <p:ext uri="{BB962C8B-B14F-4D97-AF65-F5344CB8AC3E}">
        <p14:creationId xmlns:p14="http://schemas.microsoft.com/office/powerpoint/2010/main" val="12010527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2015743" y="3717068"/>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395536" y="1556792"/>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575559" y="4437160"/>
            <a:ext cx="4680598"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45</a:t>
            </a:r>
          </a:p>
          <a:p>
            <a:pPr lvl="0" eaLnBrk="1" hangingPunct="1">
              <a:lnSpc>
                <a:spcPct val="80000"/>
              </a:lnSpc>
            </a:pPr>
            <a:r>
              <a:rPr lang="en-US" altLang="zh-TW" kern="1200" dirty="0">
                <a:solidFill>
                  <a:srgbClr val="000000"/>
                </a:solidFill>
                <a:ea typeface="新細明體" pitchFamily="18" charset="-120"/>
                <a:cs typeface="Times New Roman" pitchFamily="18" charset="0"/>
              </a:rPr>
              <a:t>Enter second integer: 72</a:t>
            </a:r>
          </a:p>
          <a:p>
            <a:pPr lvl="0" eaLnBrk="1" hangingPunct="1">
              <a:lnSpc>
                <a:spcPct val="80000"/>
              </a:lnSpc>
            </a:pPr>
            <a:r>
              <a:rPr lang="en-US" altLang="zh-TW" kern="1200" dirty="0">
                <a:solidFill>
                  <a:srgbClr val="000000"/>
                </a:solidFill>
                <a:ea typeface="新細明體" pitchFamily="18" charset="-120"/>
                <a:cs typeface="Times New Roman" pitchFamily="18" charset="0"/>
              </a:rPr>
              <a:t>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72</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45</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cxnSp>
        <p:nvCxnSpPr>
          <p:cNvPr id="8" name="Straight Connector 7">
            <a:extLst>
              <a:ext uri="{FF2B5EF4-FFF2-40B4-BE49-F238E27FC236}">
                <a16:creationId xmlns:a16="http://schemas.microsoft.com/office/drawing/2014/main" id="{D31D3500-232B-9546-B665-460AAA5C46DE}"/>
              </a:ext>
            </a:extLst>
          </p:cNvPr>
          <p:cNvCxnSpPr>
            <a:cxnSpLocks/>
          </p:cNvCxnSpPr>
          <p:nvPr/>
        </p:nvCxnSpPr>
        <p:spPr>
          <a:xfrm>
            <a:off x="457200" y="2676940"/>
            <a:ext cx="2511287" cy="0"/>
          </a:xfrm>
          <a:prstGeom prst="line">
            <a:avLst/>
          </a:prstGeom>
          <a:ln w="66675">
            <a:solidFill>
              <a:srgbClr val="FF0000"/>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756290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1943735" y="3717068"/>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323528" y="1556792"/>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503550" y="4437160"/>
            <a:ext cx="4680599"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45</a:t>
            </a:r>
          </a:p>
          <a:p>
            <a:pPr lvl="0" eaLnBrk="1" hangingPunct="1">
              <a:lnSpc>
                <a:spcPct val="80000"/>
              </a:lnSpc>
            </a:pPr>
            <a:r>
              <a:rPr lang="en-US" altLang="zh-TW" kern="1200" dirty="0">
                <a:solidFill>
                  <a:srgbClr val="000000"/>
                </a:solidFill>
                <a:ea typeface="新細明體" pitchFamily="18" charset="-120"/>
                <a:cs typeface="Times New Roman" pitchFamily="18" charset="0"/>
              </a:rPr>
              <a:t>Enter second integer: 72</a:t>
            </a:r>
          </a:p>
          <a:p>
            <a:pPr lvl="0" eaLnBrk="1" hangingPunct="1">
              <a:lnSpc>
                <a:spcPct val="80000"/>
              </a:lnSpc>
            </a:pPr>
            <a:r>
              <a:rPr lang="en-US" altLang="zh-TW" kern="1200" dirty="0">
                <a:solidFill>
                  <a:srgbClr val="000000"/>
                </a:solidFill>
                <a:ea typeface="新細明體" pitchFamily="18" charset="-120"/>
                <a:cs typeface="Times New Roman" pitchFamily="18" charset="0"/>
              </a:rPr>
              <a:t>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117</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72</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45</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cxnSp>
        <p:nvCxnSpPr>
          <p:cNvPr id="8" name="Straight Connector 7">
            <a:extLst>
              <a:ext uri="{FF2B5EF4-FFF2-40B4-BE49-F238E27FC236}">
                <a16:creationId xmlns:a16="http://schemas.microsoft.com/office/drawing/2014/main" id="{58229629-9F63-344C-AA96-BDD89FF40B09}"/>
              </a:ext>
            </a:extLst>
          </p:cNvPr>
          <p:cNvCxnSpPr>
            <a:cxnSpLocks/>
          </p:cNvCxnSpPr>
          <p:nvPr/>
        </p:nvCxnSpPr>
        <p:spPr>
          <a:xfrm>
            <a:off x="397565" y="2928732"/>
            <a:ext cx="2935357" cy="0"/>
          </a:xfrm>
          <a:prstGeom prst="line">
            <a:avLst/>
          </a:prstGeom>
          <a:ln w="66675">
            <a:solidFill>
              <a:srgbClr val="FF0000"/>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0466066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2015743" y="3803873"/>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395536" y="1643597"/>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575559" y="4523965"/>
            <a:ext cx="4680598"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45</a:t>
            </a:r>
          </a:p>
          <a:p>
            <a:pPr lvl="0" eaLnBrk="1" hangingPunct="1">
              <a:lnSpc>
                <a:spcPct val="80000"/>
              </a:lnSpc>
            </a:pPr>
            <a:r>
              <a:rPr lang="en-US" altLang="zh-TW" kern="1200" dirty="0">
                <a:solidFill>
                  <a:srgbClr val="000000"/>
                </a:solidFill>
                <a:ea typeface="新細明體" pitchFamily="18" charset="-120"/>
                <a:cs typeface="Times New Roman" pitchFamily="18" charset="0"/>
              </a:rPr>
              <a:t>Enter second integer: 72</a:t>
            </a:r>
          </a:p>
          <a:p>
            <a:pPr lvl="0" eaLnBrk="1" hangingPunct="1">
              <a:lnSpc>
                <a:spcPct val="80000"/>
              </a:lnSpc>
            </a:pPr>
            <a:r>
              <a:rPr lang="en-US" altLang="zh-TW" kern="1200" dirty="0">
                <a:solidFill>
                  <a:srgbClr val="000000"/>
                </a:solidFill>
                <a:ea typeface="新細明體" pitchFamily="18" charset="-120"/>
                <a:cs typeface="Times New Roman" pitchFamily="18" charset="0"/>
              </a:rPr>
              <a:t>Sum is 117_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117</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72</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45</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spTree>
    <p:extLst>
      <p:ext uri="{BB962C8B-B14F-4D97-AF65-F5344CB8AC3E}">
        <p14:creationId xmlns:p14="http://schemas.microsoft.com/office/powerpoint/2010/main" val="34604624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2015743" y="3791997"/>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395536" y="1631721"/>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575559" y="4512089"/>
            <a:ext cx="4680598"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45</a:t>
            </a:r>
          </a:p>
          <a:p>
            <a:pPr lvl="0" eaLnBrk="1" hangingPunct="1">
              <a:lnSpc>
                <a:spcPct val="80000"/>
              </a:lnSpc>
            </a:pPr>
            <a:r>
              <a:rPr lang="en-US" altLang="zh-TW" kern="1200" dirty="0">
                <a:solidFill>
                  <a:srgbClr val="000000"/>
                </a:solidFill>
                <a:ea typeface="新細明體" pitchFamily="18" charset="-120"/>
                <a:cs typeface="Times New Roman" pitchFamily="18" charset="0"/>
              </a:rPr>
              <a:t>Enter second integer: 72</a:t>
            </a:r>
          </a:p>
          <a:p>
            <a:pPr lvl="0" eaLnBrk="1" hangingPunct="1">
              <a:lnSpc>
                <a:spcPct val="80000"/>
              </a:lnSpc>
            </a:pPr>
            <a:r>
              <a:rPr lang="en-US" altLang="zh-TW" kern="1200" dirty="0">
                <a:solidFill>
                  <a:srgbClr val="000000"/>
                </a:solidFill>
                <a:ea typeface="新細明體" pitchFamily="18" charset="-120"/>
                <a:cs typeface="Times New Roman" pitchFamily="18" charset="0"/>
              </a:rPr>
              <a:t>Sum is 117</a:t>
            </a:r>
          </a:p>
          <a:p>
            <a:pPr lvl="0" eaLnBrk="1" hangingPunct="1">
              <a:lnSpc>
                <a:spcPct val="80000"/>
              </a:lnSpc>
            </a:pPr>
            <a:r>
              <a:rPr lang="en-US" altLang="zh-TW" kern="1200" dirty="0">
                <a:solidFill>
                  <a:srgbClr val="000000"/>
                </a:solidFill>
                <a:ea typeface="新細明體" pitchFamily="18" charset="-120"/>
                <a:cs typeface="Times New Roman" pitchFamily="18" charset="0"/>
              </a:rPr>
              <a:t>Press any key to continue_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117</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72</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45</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spTree>
    <p:extLst>
      <p:ext uri="{BB962C8B-B14F-4D97-AF65-F5344CB8AC3E}">
        <p14:creationId xmlns:p14="http://schemas.microsoft.com/office/powerpoint/2010/main" val="18509023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表格 1">
            <a:extLst>
              <a:ext uri="{FF2B5EF4-FFF2-40B4-BE49-F238E27FC236}">
                <a16:creationId xmlns:a16="http://schemas.microsoft.com/office/drawing/2014/main" id="{5385DBD2-E35B-BF4E-A643-E3AB2DA68FEE}"/>
              </a:ext>
            </a:extLst>
          </p:cNvPr>
          <p:cNvGraphicFramePr>
            <a:graphicFrameLocks noGrp="1"/>
          </p:cNvGraphicFramePr>
          <p:nvPr>
            <p:extLst>
              <p:ext uri="{D42A27DB-BD31-4B8C-83A1-F6EECF244321}">
                <p14:modId xmlns:p14="http://schemas.microsoft.com/office/powerpoint/2010/main" val="4242524621"/>
              </p:ext>
            </p:extLst>
          </p:nvPr>
        </p:nvGraphicFramePr>
        <p:xfrm>
          <a:off x="251448" y="368609"/>
          <a:ext cx="8640000" cy="6120000"/>
        </p:xfrm>
        <a:graphic>
          <a:graphicData uri="http://schemas.openxmlformats.org/drawingml/2006/table">
            <a:tbl>
              <a:tblPr firstRow="1" bandRow="1">
                <a:tableStyleId>{5940675A-B579-460E-94D1-54222C63F5DA}</a:tableStyleId>
              </a:tblPr>
              <a:tblGrid>
                <a:gridCol w="504000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60000">
                <a:tc>
                  <a:txBody>
                    <a:bodyPr/>
                    <a:lstStyle/>
                    <a:p>
                      <a:pPr algn="ctr"/>
                      <a:r>
                        <a:rPr lang="en-US" altLang="zh-TW" b="1" dirty="0">
                          <a:latin typeface="Courier New" panose="02070309020205020404" pitchFamily="49" charset="0"/>
                          <a:cs typeface="Courier New" panose="02070309020205020404" pitchFamily="49" charset="0"/>
                        </a:rPr>
                        <a:t>binary representation</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sz="1800" b="1" baseline="0" dirty="0">
                          <a:solidFill>
                            <a:schemeClr val="tx1"/>
                          </a:solidFill>
                          <a:highlight>
                            <a:srgbClr val="FFFFFF"/>
                          </a:highlight>
                          <a:latin typeface="Courier New" panose="02070309020205020404" pitchFamily="49" charset="0"/>
                          <a:cs typeface="Courier New" panose="02070309020205020404" pitchFamily="49" charset="0"/>
                        </a:rPr>
                        <a:t>hexadecimal</a:t>
                      </a:r>
                      <a:endParaRPr lang="zh-TW" altLang="en-US" b="1" baseline="0" dirty="0">
                        <a:solidFill>
                          <a:schemeClr val="tx1"/>
                        </a:solidFill>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kumimoji="0" lang="en-US" altLang="zh-TW" sz="1800" b="1" i="0" u="none" strike="noStrike" kern="1200" cap="none" spc="0" normalizeH="0" baseline="0" noProof="0" dirty="0">
                          <a:ln>
                            <a:noFill/>
                          </a:ln>
                          <a:solidFill>
                            <a:schemeClr val="tx1"/>
                          </a:solidFill>
                          <a:effectLst/>
                          <a:highlight>
                            <a:srgbClr val="FFFFFF"/>
                          </a:highlight>
                          <a:uLnTx/>
                          <a:uFillTx/>
                          <a:latin typeface="Courier New" panose="02070309020205020404" pitchFamily="49" charset="0"/>
                          <a:ea typeface="+mn-ea"/>
                          <a:cs typeface="Courier New" panose="02070309020205020404" pitchFamily="49" charset="0"/>
                        </a:rPr>
                        <a:t>decimal</a:t>
                      </a:r>
                      <a:endParaRPr lang="zh-TW" altLang="en-US" b="1" dirty="0">
                        <a:solidFill>
                          <a:schemeClr val="tx1"/>
                        </a:solidFill>
                        <a:latin typeface="Courier New" panose="02070309020205020404" pitchFamily="49" charset="0"/>
                        <a:cs typeface="Courier New" panose="02070309020205020404" pitchFamily="49" charset="0"/>
                      </a:endParaRPr>
                    </a:p>
                  </a:txBody>
                  <a:tcPr marL="36000" marR="36000" marT="36000" marB="36000" anchor="ctr"/>
                </a:tc>
                <a:extLst>
                  <a:ext uri="{0D108BD9-81ED-4DB2-BD59-A6C34878D82A}">
                    <a16:rowId xmlns:a16="http://schemas.microsoft.com/office/drawing/2014/main" val="10000"/>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00000000 00000000 00000000 00000000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01"/>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00000000 00000000 00000000 00000001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02"/>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00000000 00000000 00000000 00000010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00000002</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2</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03"/>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00000000 00000000 00000000 00000011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00000003</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3</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04"/>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00000000 00000000 00000000 00000100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00000004</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endParaRPr kumimoji="0" lang="zh-TW" altLang="en-US"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txBody>
                  <a:tcPr marL="90000" marR="90000" marT="36000" marB="36000" anchor="ctr"/>
                </a:tc>
                <a:extLst>
                  <a:ext uri="{0D108BD9-81ED-4DB2-BD59-A6C34878D82A}">
                    <a16:rowId xmlns:a16="http://schemas.microsoft.com/office/drawing/2014/main" val="10005"/>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00000000 00000000 00000000 00000101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00000005</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5</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06"/>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00000000 00000000 00000000 00000110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00000006</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6</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07"/>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00000000 00000000 00000000 00000111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00000007</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7</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08"/>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00000000 00000000 00000000 00001000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00000008</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8</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09"/>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00000000 00000000 00000000 00001001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00000009</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9</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10"/>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00000000 00000000 00000000 00001010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0000000A</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10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11"/>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00000000 00000000 00000000 00001011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0000000B</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11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12"/>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00000000 00000000 00000000 00001100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0000000C</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12</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13"/>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00000000 00000000 00000000 00001101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0000000D</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13</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14"/>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00000000 00000000 00000000 00001110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0000000E</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14</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15"/>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00000000 00000000 00000000 00001111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0000000F</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15</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5696221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6B4315-AD4B-2647-AD1F-E453E7B8838F}"/>
              </a:ext>
            </a:extLst>
          </p:cNvPr>
          <p:cNvSpPr>
            <a:spLocks noGrp="1"/>
          </p:cNvSpPr>
          <p:nvPr>
            <p:ph type="sldNum" sz="quarter" idx="12"/>
          </p:nvPr>
        </p:nvSpPr>
        <p:spPr/>
        <p:txBody>
          <a:bodyPr/>
          <a:lstStyle/>
          <a:p>
            <a:fld id="{4E77BC79-9480-1042-96E1-82B94DA0811E}" type="slidenum">
              <a:rPr lang="en-US" smtClean="0"/>
              <a:t>47</a:t>
            </a:fld>
            <a:endParaRPr lang="en-US"/>
          </a:p>
        </p:txBody>
      </p:sp>
      <p:sp>
        <p:nvSpPr>
          <p:cNvPr id="3" name="Title 2">
            <a:extLst>
              <a:ext uri="{FF2B5EF4-FFF2-40B4-BE49-F238E27FC236}">
                <a16:creationId xmlns:a16="http://schemas.microsoft.com/office/drawing/2014/main" id="{FF389495-CEED-E640-B0CC-A7D030F75BC6}"/>
              </a:ext>
            </a:extLst>
          </p:cNvPr>
          <p:cNvSpPr>
            <a:spLocks noGrp="1"/>
          </p:cNvSpPr>
          <p:nvPr>
            <p:ph type="title"/>
          </p:nvPr>
        </p:nvSpPr>
        <p:spPr/>
        <p:txBody>
          <a:bodyPr/>
          <a:lstStyle/>
          <a:p>
            <a:r>
              <a:rPr lang="en-US" dirty="0"/>
              <a:t>Value Representation</a:t>
            </a:r>
          </a:p>
        </p:txBody>
      </p:sp>
      <p:sp>
        <p:nvSpPr>
          <p:cNvPr id="4" name="Content Placeholder 3">
            <a:extLst>
              <a:ext uri="{FF2B5EF4-FFF2-40B4-BE49-F238E27FC236}">
                <a16:creationId xmlns:a16="http://schemas.microsoft.com/office/drawing/2014/main" id="{5216CAE5-EBD9-0B41-8449-EEBF80B25F2A}"/>
              </a:ext>
            </a:extLst>
          </p:cNvPr>
          <p:cNvSpPr>
            <a:spLocks noGrp="1"/>
          </p:cNvSpPr>
          <p:nvPr>
            <p:ph idx="1"/>
          </p:nvPr>
        </p:nvSpPr>
        <p:spPr/>
        <p:txBody>
          <a:bodyPr/>
          <a:lstStyle/>
          <a:p>
            <a:r>
              <a:rPr lang="en-US" dirty="0"/>
              <a:t>Binary, Octal, Decimal, Hex</a:t>
            </a:r>
          </a:p>
          <a:p>
            <a:pPr lvl="1"/>
            <a:r>
              <a:rPr lang="en-US" altLang="zh-TW" dirty="0">
                <a:solidFill>
                  <a:srgbClr val="000000"/>
                </a:solidFill>
              </a:rPr>
              <a:t>The six letters (in addition to the 10 integers) in </a:t>
            </a:r>
            <a:r>
              <a:rPr lang="en-US" altLang="zh-TW" dirty="0">
                <a:solidFill>
                  <a:srgbClr val="0000CC"/>
                </a:solidFill>
              </a:rPr>
              <a:t>hexadecimal</a:t>
            </a:r>
            <a:r>
              <a:rPr lang="en-US" altLang="zh-TW" dirty="0">
                <a:solidFill>
                  <a:srgbClr val="000000"/>
                </a:solidFill>
              </a:rPr>
              <a:t> represent: 10 (A), 11 (B), 12 (C), 13 (D), 14 (E), and 15 (F), respectively.</a:t>
            </a:r>
            <a:endParaRPr lang="en-US" altLang="zh-TW" dirty="0"/>
          </a:p>
        </p:txBody>
      </p:sp>
      <p:graphicFrame>
        <p:nvGraphicFramePr>
          <p:cNvPr id="7" name="表格 3">
            <a:extLst>
              <a:ext uri="{FF2B5EF4-FFF2-40B4-BE49-F238E27FC236}">
                <a16:creationId xmlns:a16="http://schemas.microsoft.com/office/drawing/2014/main" id="{557E9773-560F-CD47-9075-33828EFE4D16}"/>
              </a:ext>
            </a:extLst>
          </p:cNvPr>
          <p:cNvGraphicFramePr>
            <a:graphicFrameLocks noGrp="1"/>
          </p:cNvGraphicFramePr>
          <p:nvPr>
            <p:extLst>
              <p:ext uri="{D42A27DB-BD31-4B8C-83A1-F6EECF244321}">
                <p14:modId xmlns:p14="http://schemas.microsoft.com/office/powerpoint/2010/main" val="2932519459"/>
              </p:ext>
            </p:extLst>
          </p:nvPr>
        </p:nvGraphicFramePr>
        <p:xfrm>
          <a:off x="501650" y="3343339"/>
          <a:ext cx="8013700" cy="2286000"/>
        </p:xfrm>
        <a:graphic>
          <a:graphicData uri="http://schemas.openxmlformats.org/drawingml/2006/table">
            <a:tbl>
              <a:tblPr/>
              <a:tblGrid>
                <a:gridCol w="2370138">
                  <a:extLst>
                    <a:ext uri="{9D8B030D-6E8A-4147-A177-3AD203B41FA5}">
                      <a16:colId xmlns:a16="http://schemas.microsoft.com/office/drawing/2014/main" val="20000"/>
                    </a:ext>
                  </a:extLst>
                </a:gridCol>
                <a:gridCol w="1463675">
                  <a:extLst>
                    <a:ext uri="{9D8B030D-6E8A-4147-A177-3AD203B41FA5}">
                      <a16:colId xmlns:a16="http://schemas.microsoft.com/office/drawing/2014/main" val="20001"/>
                    </a:ext>
                  </a:extLst>
                </a:gridCol>
                <a:gridCol w="4179887">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Calibri" pitchFamily="34" charset="0"/>
                          <a:ea typeface="標楷體" pitchFamily="65" charset="-120"/>
                          <a:cs typeface="Times New Roman" pitchFamily="18" charset="0"/>
                        </a:rPr>
                        <a:t>Name</a:t>
                      </a:r>
                      <a:endParaRPr kumimoji="0" lang="zh-TW" altLang="en-US" sz="2400" b="0" i="0" u="none" strike="noStrike" cap="none" normalizeH="0" baseline="0">
                        <a:ln>
                          <a:noFill/>
                        </a:ln>
                        <a:solidFill>
                          <a:schemeClr val="tx1"/>
                        </a:solidFill>
                        <a:effectLst/>
                        <a:latin typeface="Calibri" pitchFamily="34" charset="0"/>
                        <a:ea typeface="標楷體" pitchFamily="65" charset="-120"/>
                        <a:cs typeface="Times New Roman" pitchFamily="18" charset="0"/>
                      </a:endParaRPr>
                    </a:p>
                  </a:txBody>
                  <a:tcPr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chemeClr val="tx1"/>
                          </a:solidFill>
                          <a:effectLst/>
                          <a:latin typeface="Calibri" pitchFamily="34" charset="0"/>
                          <a:ea typeface="標楷體" pitchFamily="65" charset="-120"/>
                          <a:cs typeface="Times New Roman" pitchFamily="18" charset="0"/>
                        </a:rPr>
                        <a:t>Radix</a:t>
                      </a:r>
                      <a:endParaRPr kumimoji="0" lang="zh-TW" altLang="en-US" sz="2400" b="0" i="0" u="none" strike="noStrike" cap="none" normalizeH="0" baseline="0" dirty="0">
                        <a:ln>
                          <a:noFill/>
                        </a:ln>
                        <a:solidFill>
                          <a:schemeClr val="tx1"/>
                        </a:solidFill>
                        <a:effectLst/>
                        <a:latin typeface="Calibri" pitchFamily="34" charset="0"/>
                        <a:ea typeface="標楷體" pitchFamily="65" charset="-120"/>
                        <a:cs typeface="Times New Roman" pitchFamily="18" charset="0"/>
                      </a:endParaRPr>
                    </a:p>
                  </a:txBody>
                  <a:tcPr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Calibri" pitchFamily="34" charset="0"/>
                          <a:ea typeface="標楷體" pitchFamily="65" charset="-120"/>
                          <a:cs typeface="Times New Roman" pitchFamily="18" charset="0"/>
                        </a:rPr>
                        <a:t>Digits</a:t>
                      </a:r>
                      <a:endParaRPr kumimoji="0" lang="zh-TW" altLang="en-US" sz="2400" b="0" i="0" u="none" strike="noStrike" cap="none" normalizeH="0" baseline="0">
                        <a:ln>
                          <a:noFill/>
                        </a:ln>
                        <a:solidFill>
                          <a:schemeClr val="tx1"/>
                        </a:solidFill>
                        <a:effectLst/>
                        <a:latin typeface="Calibri" pitchFamily="34" charset="0"/>
                        <a:ea typeface="標楷體" pitchFamily="65" charset="-120"/>
                        <a:cs typeface="Times New Roman" pitchFamily="18" charset="0"/>
                      </a:endParaRPr>
                    </a:p>
                  </a:txBody>
                  <a:tcPr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Binary</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2</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0,1</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Octal</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8</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0,1,2,3,4,5,6,7</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Decimal</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a:noFill/>
                    </a:lnT>
                    <a:lnB>
                      <a:noFill/>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10</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a:noFill/>
                    </a:lnT>
                    <a:lnB>
                      <a:noFill/>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0,1,2,3,4,5,6,7,8,9</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a:noFill/>
                    </a:lnT>
                    <a:lnB>
                      <a:noFill/>
                    </a:lnB>
                    <a:lnTlToBr>
                      <a:noFill/>
                    </a:lnTlToBr>
                    <a:lnBlToTr>
                      <a:noFill/>
                    </a:lnBlToTr>
                    <a:solidFill>
                      <a:srgbClr val="E7E7E7"/>
                    </a:solid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Hexadecimal</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16</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dirty="0">
                          <a:ln>
                            <a:noFill/>
                          </a:ln>
                          <a:solidFill>
                            <a:srgbClr val="000000"/>
                          </a:solidFill>
                          <a:effectLst/>
                          <a:latin typeface="Calibri" pitchFamily="34" charset="0"/>
                          <a:ea typeface="標楷體" pitchFamily="65" charset="-120"/>
                          <a:cs typeface="Times New Roman" pitchFamily="18" charset="0"/>
                        </a:rPr>
                        <a:t>0,1,2,3,4,5,6,7,8,9,A,B,C,D,E,F</a:t>
                      </a:r>
                      <a:endParaRPr kumimoji="0" lang="zh-TW" altLang="en-US" sz="2400" b="1" i="0" u="none" strike="noStrike" cap="none" normalizeH="0" baseline="0" dirty="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397541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94FF4F-99F8-F044-844E-B78517B55849}"/>
              </a:ext>
            </a:extLst>
          </p:cNvPr>
          <p:cNvSpPr>
            <a:spLocks noGrp="1"/>
          </p:cNvSpPr>
          <p:nvPr>
            <p:ph type="sldNum" sz="quarter" idx="12"/>
          </p:nvPr>
        </p:nvSpPr>
        <p:spPr/>
        <p:txBody>
          <a:bodyPr/>
          <a:lstStyle/>
          <a:p>
            <a:fld id="{4E77BC79-9480-1042-96E1-82B94DA0811E}" type="slidenum">
              <a:rPr lang="en-US" smtClean="0"/>
              <a:t>48</a:t>
            </a:fld>
            <a:endParaRPr lang="en-US"/>
          </a:p>
        </p:txBody>
      </p:sp>
      <p:sp>
        <p:nvSpPr>
          <p:cNvPr id="3" name="Title 2">
            <a:extLst>
              <a:ext uri="{FF2B5EF4-FFF2-40B4-BE49-F238E27FC236}">
                <a16:creationId xmlns:a16="http://schemas.microsoft.com/office/drawing/2014/main" id="{9F128BDA-1FF5-2E4D-84B2-02FE14169FCA}"/>
              </a:ext>
            </a:extLst>
          </p:cNvPr>
          <p:cNvSpPr>
            <a:spLocks noGrp="1"/>
          </p:cNvSpPr>
          <p:nvPr>
            <p:ph type="title"/>
          </p:nvPr>
        </p:nvSpPr>
        <p:spPr/>
        <p:txBody>
          <a:bodyPr/>
          <a:lstStyle/>
          <a:p>
            <a:r>
              <a:rPr lang="en-US" dirty="0"/>
              <a:t>Common Arithmetic Operators</a:t>
            </a:r>
          </a:p>
        </p:txBody>
      </p:sp>
      <p:pic>
        <p:nvPicPr>
          <p:cNvPr id="5" name="Picture 1" descr="cpphtp7LOV_02slides_Page_27.png">
            <a:extLst>
              <a:ext uri="{FF2B5EF4-FFF2-40B4-BE49-F238E27FC236}">
                <a16:creationId xmlns:a16="http://schemas.microsoft.com/office/drawing/2014/main" id="{938B71CA-D547-9746-AA75-FFE657160586}"/>
              </a:ext>
            </a:extLst>
          </p:cNvPr>
          <p:cNvPicPr>
            <a:picLocks noGrp="1" noChangeAspect="1"/>
          </p:cNvPicPr>
          <p:nvPr isPhoto="1">
            <p:ph idx="1"/>
          </p:nvPr>
        </p:nvPicPr>
        <p:blipFill rotWithShape="1">
          <a:blip r:embed="rId3">
            <a:extLst>
              <a:ext uri="{28A0092B-C50C-407E-A947-70E740481C1C}">
                <a14:useLocalDpi xmlns:a14="http://schemas.microsoft.com/office/drawing/2010/main" val="0"/>
              </a:ext>
            </a:extLst>
          </a:blip>
          <a:srcRect l="11810" t="6483" r="29132" b="53148"/>
          <a:stretch/>
        </p:blipFill>
        <p:spPr bwMode="auto">
          <a:xfrm>
            <a:off x="1195701" y="1736036"/>
            <a:ext cx="6851683" cy="2842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6053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323810-5231-8243-91DC-1ABB82A1E471}"/>
              </a:ext>
            </a:extLst>
          </p:cNvPr>
          <p:cNvSpPr>
            <a:spLocks noGrp="1"/>
          </p:cNvSpPr>
          <p:nvPr>
            <p:ph type="sldNum" sz="quarter" idx="12"/>
          </p:nvPr>
        </p:nvSpPr>
        <p:spPr/>
        <p:txBody>
          <a:bodyPr/>
          <a:lstStyle/>
          <a:p>
            <a:fld id="{4E77BC79-9480-1042-96E1-82B94DA0811E}" type="slidenum">
              <a:rPr lang="en-US" smtClean="0"/>
              <a:t>49</a:t>
            </a:fld>
            <a:endParaRPr lang="en-US"/>
          </a:p>
        </p:txBody>
      </p:sp>
      <p:sp>
        <p:nvSpPr>
          <p:cNvPr id="3" name="Title 2">
            <a:extLst>
              <a:ext uri="{FF2B5EF4-FFF2-40B4-BE49-F238E27FC236}">
                <a16:creationId xmlns:a16="http://schemas.microsoft.com/office/drawing/2014/main" id="{D8D14F12-A0F5-F045-B2FA-1C7880514BDB}"/>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E4A3DDEE-6CA8-BE49-B7B5-53E1DCD9F4FC}"/>
              </a:ext>
            </a:extLst>
          </p:cNvPr>
          <p:cNvSpPr>
            <a:spLocks noGrp="1"/>
          </p:cNvSpPr>
          <p:nvPr>
            <p:ph idx="1"/>
          </p:nvPr>
        </p:nvSpPr>
        <p:spPr>
          <a:xfrm>
            <a:off x="628650" y="1295944"/>
            <a:ext cx="7886700" cy="5078672"/>
          </a:xfrm>
        </p:spPr>
        <p:txBody>
          <a:bodyPr>
            <a:normAutofit/>
          </a:bodyPr>
          <a:lstStyle/>
          <a:p>
            <a:r>
              <a:rPr lang="en-US" dirty="0"/>
              <a:t>C++ input and output</a:t>
            </a:r>
          </a:p>
          <a:p>
            <a:r>
              <a:rPr lang="en-US" dirty="0"/>
              <a:t>Variables, data types</a:t>
            </a:r>
          </a:p>
          <a:p>
            <a:pPr lvl="1"/>
            <a:r>
              <a:rPr lang="en-US" dirty="0"/>
              <a:t>C++ is a strongly-typed system</a:t>
            </a:r>
          </a:p>
          <a:p>
            <a:r>
              <a:rPr lang="en-US" dirty="0"/>
              <a:t>Adding two integers</a:t>
            </a:r>
          </a:p>
          <a:p>
            <a:r>
              <a:rPr lang="en-US" dirty="0"/>
              <a:t>Value representation (binary, hex, decimal)</a:t>
            </a:r>
          </a:p>
          <a:p>
            <a:r>
              <a:rPr lang="en-US" dirty="0"/>
              <a:t>Arithmetic operators (+, -, *, /)</a:t>
            </a:r>
          </a:p>
          <a:p>
            <a:pPr marL="0" indent="0">
              <a:buNone/>
            </a:pPr>
            <a:endParaRPr lang="en-US" dirty="0"/>
          </a:p>
        </p:txBody>
      </p:sp>
    </p:spTree>
    <p:extLst>
      <p:ext uri="{BB962C8B-B14F-4D97-AF65-F5344CB8AC3E}">
        <p14:creationId xmlns:p14="http://schemas.microsoft.com/office/powerpoint/2010/main" val="1363763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024E80-99EE-F844-9748-8794CC5F6E43}"/>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D3DB270F-41D9-A440-8D78-BDCFF74A0859}"/>
              </a:ext>
            </a:extLst>
          </p:cNvPr>
          <p:cNvSpPr>
            <a:spLocks noGrp="1"/>
          </p:cNvSpPr>
          <p:nvPr>
            <p:ph type="title"/>
          </p:nvPr>
        </p:nvSpPr>
        <p:spPr/>
        <p:txBody>
          <a:bodyPr/>
          <a:lstStyle/>
          <a:p>
            <a:r>
              <a:rPr lang="en-US" dirty="0"/>
              <a:t>What is Software?</a:t>
            </a:r>
          </a:p>
        </p:txBody>
      </p:sp>
      <p:pic>
        <p:nvPicPr>
          <p:cNvPr id="15364" name="Picture 4" descr="What is software">
            <a:extLst>
              <a:ext uri="{FF2B5EF4-FFF2-40B4-BE49-F238E27FC236}">
                <a16:creationId xmlns:a16="http://schemas.microsoft.com/office/drawing/2014/main" id="{4DA8301E-9548-CB42-881B-BBEBD7D14E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895"/>
          <a:stretch/>
        </p:blipFill>
        <p:spPr bwMode="auto">
          <a:xfrm>
            <a:off x="520700" y="1684128"/>
            <a:ext cx="8102600" cy="4690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0369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323810-5231-8243-91DC-1ABB82A1E471}"/>
              </a:ext>
            </a:extLst>
          </p:cNvPr>
          <p:cNvSpPr>
            <a:spLocks noGrp="1"/>
          </p:cNvSpPr>
          <p:nvPr>
            <p:ph type="sldNum" sz="quarter" idx="12"/>
          </p:nvPr>
        </p:nvSpPr>
        <p:spPr/>
        <p:txBody>
          <a:bodyPr/>
          <a:lstStyle/>
          <a:p>
            <a:fld id="{4E77BC79-9480-1042-96E1-82B94DA0811E}" type="slidenum">
              <a:rPr lang="en-US" smtClean="0"/>
              <a:t>50</a:t>
            </a:fld>
            <a:endParaRPr lang="en-US"/>
          </a:p>
        </p:txBody>
      </p:sp>
      <p:sp>
        <p:nvSpPr>
          <p:cNvPr id="3" name="Title 2">
            <a:extLst>
              <a:ext uri="{FF2B5EF4-FFF2-40B4-BE49-F238E27FC236}">
                <a16:creationId xmlns:a16="http://schemas.microsoft.com/office/drawing/2014/main" id="{D8D14F12-A0F5-F045-B2FA-1C7880514BDB}"/>
              </a:ext>
            </a:extLst>
          </p:cNvPr>
          <p:cNvSpPr>
            <a:spLocks noGrp="1"/>
          </p:cNvSpPr>
          <p:nvPr>
            <p:ph type="title"/>
          </p:nvPr>
        </p:nvSpPr>
        <p:spPr/>
        <p:txBody>
          <a:bodyPr/>
          <a:lstStyle/>
          <a:p>
            <a:r>
              <a:rPr lang="en-US" dirty="0"/>
              <a:t>LAB 1</a:t>
            </a:r>
          </a:p>
        </p:txBody>
      </p:sp>
      <p:sp>
        <p:nvSpPr>
          <p:cNvPr id="4" name="Content Placeholder 3">
            <a:extLst>
              <a:ext uri="{FF2B5EF4-FFF2-40B4-BE49-F238E27FC236}">
                <a16:creationId xmlns:a16="http://schemas.microsoft.com/office/drawing/2014/main" id="{E4A3DDEE-6CA8-BE49-B7B5-53E1DCD9F4FC}"/>
              </a:ext>
            </a:extLst>
          </p:cNvPr>
          <p:cNvSpPr>
            <a:spLocks noGrp="1"/>
          </p:cNvSpPr>
          <p:nvPr>
            <p:ph idx="1"/>
          </p:nvPr>
        </p:nvSpPr>
        <p:spPr>
          <a:xfrm>
            <a:off x="628650" y="1295944"/>
            <a:ext cx="7886700" cy="5078672"/>
          </a:xfrm>
        </p:spPr>
        <p:txBody>
          <a:bodyPr>
            <a:normAutofit/>
          </a:bodyPr>
          <a:lstStyle/>
          <a:p>
            <a:r>
              <a:rPr lang="en-US" dirty="0"/>
              <a:t>Write a program that declare three floating numbers a=2, b=3, and c=4</a:t>
            </a:r>
          </a:p>
          <a:p>
            <a:pPr lvl="1"/>
            <a:r>
              <a:rPr lang="en-US" dirty="0"/>
              <a:t>Store the summation of a, b, c in variable x</a:t>
            </a:r>
          </a:p>
          <a:p>
            <a:pPr lvl="1"/>
            <a:r>
              <a:rPr lang="en-US" dirty="0"/>
              <a:t>What is the value of std::</a:t>
            </a:r>
            <a:r>
              <a:rPr lang="en-US" dirty="0" err="1"/>
              <a:t>cout</a:t>
            </a:r>
            <a:r>
              <a:rPr lang="en-US" dirty="0"/>
              <a:t> &lt;&lt; b/a?</a:t>
            </a:r>
          </a:p>
          <a:p>
            <a:pPr lvl="1"/>
            <a:r>
              <a:rPr lang="en-US" dirty="0"/>
              <a:t>What is the value of std::</a:t>
            </a:r>
            <a:r>
              <a:rPr lang="en-US" dirty="0" err="1"/>
              <a:t>cout</a:t>
            </a:r>
            <a:r>
              <a:rPr lang="en-US" dirty="0"/>
              <a:t> &lt;&lt; b/c?</a:t>
            </a:r>
          </a:p>
          <a:p>
            <a:pPr lvl="1"/>
            <a:r>
              <a:rPr lang="en-US" dirty="0"/>
              <a:t>How about changing the type </a:t>
            </a:r>
            <a:r>
              <a:rPr lang="en-US"/>
              <a:t>from float to int?</a:t>
            </a:r>
          </a:p>
          <a:p>
            <a:pPr lvl="1"/>
            <a:endParaRPr lang="en-US" dirty="0"/>
          </a:p>
          <a:p>
            <a:endParaRPr lang="en-US" dirty="0"/>
          </a:p>
          <a:p>
            <a:pPr marL="0" indent="0">
              <a:buNone/>
            </a:pPr>
            <a:endParaRPr lang="en-US" dirty="0"/>
          </a:p>
        </p:txBody>
      </p:sp>
    </p:spTree>
    <p:extLst>
      <p:ext uri="{BB962C8B-B14F-4D97-AF65-F5344CB8AC3E}">
        <p14:creationId xmlns:p14="http://schemas.microsoft.com/office/powerpoint/2010/main" val="3734821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1E75DC-8D07-3B46-9B71-D12310A467FB}"/>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D2D90FDC-F747-1548-867B-A2473F231E05}"/>
              </a:ext>
            </a:extLst>
          </p:cNvPr>
          <p:cNvSpPr>
            <a:spLocks noGrp="1"/>
          </p:cNvSpPr>
          <p:nvPr>
            <p:ph type="title"/>
          </p:nvPr>
        </p:nvSpPr>
        <p:spPr/>
        <p:txBody>
          <a:bodyPr/>
          <a:lstStyle/>
          <a:p>
            <a:r>
              <a:rPr lang="en-US" dirty="0"/>
              <a:t>How do We Talk to Computers?</a:t>
            </a:r>
          </a:p>
        </p:txBody>
      </p:sp>
      <p:sp>
        <p:nvSpPr>
          <p:cNvPr id="4" name="Content Placeholder 3">
            <a:extLst>
              <a:ext uri="{FF2B5EF4-FFF2-40B4-BE49-F238E27FC236}">
                <a16:creationId xmlns:a16="http://schemas.microsoft.com/office/drawing/2014/main" id="{9BFEF3EE-A375-AE44-85AF-4C66962F2D75}"/>
              </a:ext>
            </a:extLst>
          </p:cNvPr>
          <p:cNvSpPr>
            <a:spLocks noGrp="1"/>
          </p:cNvSpPr>
          <p:nvPr>
            <p:ph idx="1"/>
          </p:nvPr>
        </p:nvSpPr>
        <p:spPr/>
        <p:txBody>
          <a:bodyPr/>
          <a:lstStyle/>
          <a:p>
            <a:r>
              <a:rPr lang="en-US" dirty="0"/>
              <a:t>Like we talk to human through “language”</a:t>
            </a:r>
          </a:p>
          <a:p>
            <a:pPr lvl="1"/>
            <a:r>
              <a:rPr lang="en-US" dirty="0"/>
              <a:t>English, Mandarin, Hindi, … =&gt; depending on countries</a:t>
            </a:r>
          </a:p>
          <a:p>
            <a:pPr lvl="1"/>
            <a:r>
              <a:rPr lang="en-US" dirty="0"/>
              <a:t>C++, PHP, Python, JS, … =&gt; depending on applications</a:t>
            </a:r>
          </a:p>
          <a:p>
            <a:pPr lvl="1"/>
            <a:endParaRPr lang="en-US" dirty="0"/>
          </a:p>
        </p:txBody>
      </p:sp>
      <p:pic>
        <p:nvPicPr>
          <p:cNvPr id="16386" name="Picture 2" descr="How many programming languages should I learn? - HyperionDev Blog">
            <a:extLst>
              <a:ext uri="{FF2B5EF4-FFF2-40B4-BE49-F238E27FC236}">
                <a16:creationId xmlns:a16="http://schemas.microsoft.com/office/drawing/2014/main" id="{BFDD4996-5B68-0C46-B9A9-17F673E815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7969"/>
          <a:stretch/>
        </p:blipFill>
        <p:spPr bwMode="auto">
          <a:xfrm>
            <a:off x="628650" y="2933706"/>
            <a:ext cx="7886700" cy="325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644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33C1BE-7D7E-AD41-AB14-62411C72E5A1}"/>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7</a:t>
            </a:fld>
            <a:endParaRPr lang="en-US"/>
          </a:p>
        </p:txBody>
      </p:sp>
      <p:sp>
        <p:nvSpPr>
          <p:cNvPr id="3" name="Title 2">
            <a:extLst>
              <a:ext uri="{FF2B5EF4-FFF2-40B4-BE49-F238E27FC236}">
                <a16:creationId xmlns:a16="http://schemas.microsoft.com/office/drawing/2014/main" id="{4E2DC561-87A9-7145-BA57-DF6338DBFB35}"/>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Top 10 Programming Languages</a:t>
            </a:r>
          </a:p>
        </p:txBody>
      </p:sp>
      <p:pic>
        <p:nvPicPr>
          <p:cNvPr id="12290" name="Picture 2" descr="10 Best Programming Languages for Engineers - EE Times India">
            <a:extLst>
              <a:ext uri="{FF2B5EF4-FFF2-40B4-BE49-F238E27FC236}">
                <a16:creationId xmlns:a16="http://schemas.microsoft.com/office/drawing/2014/main" id="{40291AB0-4226-004F-83A4-0EB742492F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833" y="1238678"/>
            <a:ext cx="4491963" cy="501947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The 7 Most In-Demand Programming Languages of 2019 - Coding Dojo Blog">
            <a:extLst>
              <a:ext uri="{FF2B5EF4-FFF2-40B4-BE49-F238E27FC236}">
                <a16:creationId xmlns:a16="http://schemas.microsoft.com/office/drawing/2014/main" id="{65F95965-2E88-6046-8909-1111F7F94A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040" y="1350547"/>
            <a:ext cx="3908704" cy="436771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DF18D51-99F2-1940-A765-69D49E75836D}"/>
              </a:ext>
            </a:extLst>
          </p:cNvPr>
          <p:cNvSpPr/>
          <p:nvPr/>
        </p:nvSpPr>
        <p:spPr>
          <a:xfrm>
            <a:off x="379379" y="2821020"/>
            <a:ext cx="4182893" cy="497729"/>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472BC52C-510C-8640-91F6-910F4E16B0D0}"/>
              </a:ext>
            </a:extLst>
          </p:cNvPr>
          <p:cNvSpPr/>
          <p:nvPr/>
        </p:nvSpPr>
        <p:spPr>
          <a:xfrm>
            <a:off x="4786041" y="2662135"/>
            <a:ext cx="2023322" cy="497729"/>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72995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DD4C5E-07A5-1443-86BB-2CF7B6D6D020}"/>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5B4278B7-1EE4-2D4B-9020-5ED7496EC9C7}"/>
              </a:ext>
            </a:extLst>
          </p:cNvPr>
          <p:cNvSpPr>
            <a:spLocks noGrp="1"/>
          </p:cNvSpPr>
          <p:nvPr>
            <p:ph type="title"/>
          </p:nvPr>
        </p:nvSpPr>
        <p:spPr/>
        <p:txBody>
          <a:bodyPr/>
          <a:lstStyle/>
          <a:p>
            <a:r>
              <a:rPr lang="en-US" dirty="0"/>
              <a:t>Two Types of Programming Languages</a:t>
            </a:r>
          </a:p>
        </p:txBody>
      </p:sp>
      <p:sp>
        <p:nvSpPr>
          <p:cNvPr id="4" name="Content Placeholder 3">
            <a:extLst>
              <a:ext uri="{FF2B5EF4-FFF2-40B4-BE49-F238E27FC236}">
                <a16:creationId xmlns:a16="http://schemas.microsoft.com/office/drawing/2014/main" id="{01DBDB91-1794-7547-8F11-E24AC26788AB}"/>
              </a:ext>
            </a:extLst>
          </p:cNvPr>
          <p:cNvSpPr>
            <a:spLocks noGrp="1"/>
          </p:cNvSpPr>
          <p:nvPr>
            <p:ph idx="1"/>
          </p:nvPr>
        </p:nvSpPr>
        <p:spPr/>
        <p:txBody>
          <a:bodyPr/>
          <a:lstStyle/>
          <a:p>
            <a:r>
              <a:rPr lang="en-US" dirty="0"/>
              <a:t>Compiled language vs Interpreted language</a:t>
            </a:r>
          </a:p>
        </p:txBody>
      </p:sp>
      <p:pic>
        <p:nvPicPr>
          <p:cNvPr id="1028" name="Picture 4" descr="difference between compiled and interpreted language">
            <a:extLst>
              <a:ext uri="{FF2B5EF4-FFF2-40B4-BE49-F238E27FC236}">
                <a16:creationId xmlns:a16="http://schemas.microsoft.com/office/drawing/2014/main" id="{93E16CA3-A92B-B74F-882A-FA4695EF40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50" y="2043499"/>
            <a:ext cx="61595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222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0AA9A5-999D-F74C-9B78-AAD5F4C2A18A}"/>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B02FECF2-3906-3842-94A5-376A81EEC674}"/>
              </a:ext>
            </a:extLst>
          </p:cNvPr>
          <p:cNvSpPr>
            <a:spLocks noGrp="1"/>
          </p:cNvSpPr>
          <p:nvPr>
            <p:ph type="title"/>
          </p:nvPr>
        </p:nvSpPr>
        <p:spPr/>
        <p:txBody>
          <a:bodyPr/>
          <a:lstStyle/>
          <a:p>
            <a:r>
              <a:rPr lang="en-US" dirty="0"/>
              <a:t>Compilation (e.g., C/C++)</a:t>
            </a:r>
          </a:p>
        </p:txBody>
      </p:sp>
      <p:pic>
        <p:nvPicPr>
          <p:cNvPr id="3074" name="Picture 2" descr="Can Python be compiled? is it compiled or interpreted? - A State ...">
            <a:extLst>
              <a:ext uri="{FF2B5EF4-FFF2-40B4-BE49-F238E27FC236}">
                <a16:creationId xmlns:a16="http://schemas.microsoft.com/office/drawing/2014/main" id="{A9CD5421-9AC2-5A44-A4A0-18765A77A5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797"/>
          <a:stretch/>
        </p:blipFill>
        <p:spPr bwMode="auto">
          <a:xfrm>
            <a:off x="110845" y="1952362"/>
            <a:ext cx="9144000" cy="417665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3">
            <a:extLst>
              <a:ext uri="{FF2B5EF4-FFF2-40B4-BE49-F238E27FC236}">
                <a16:creationId xmlns:a16="http://schemas.microsoft.com/office/drawing/2014/main" id="{A90D1D5E-24D2-F444-925B-A7413E527829}"/>
              </a:ext>
            </a:extLst>
          </p:cNvPr>
          <p:cNvSpPr>
            <a:spLocks noGrp="1"/>
          </p:cNvSpPr>
          <p:nvPr>
            <p:ph idx="1"/>
          </p:nvPr>
        </p:nvSpPr>
        <p:spPr>
          <a:xfrm>
            <a:off x="628650" y="1295944"/>
            <a:ext cx="7886700" cy="4659339"/>
          </a:xfrm>
        </p:spPr>
        <p:txBody>
          <a:bodyPr/>
          <a:lstStyle/>
          <a:p>
            <a:r>
              <a:rPr lang="en-US" dirty="0"/>
              <a:t>Compile your “entire” code to an executable </a:t>
            </a:r>
          </a:p>
        </p:txBody>
      </p:sp>
    </p:spTree>
    <p:extLst>
      <p:ext uri="{BB962C8B-B14F-4D97-AF65-F5344CB8AC3E}">
        <p14:creationId xmlns:p14="http://schemas.microsoft.com/office/powerpoint/2010/main" val="31190390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2024</TotalTime>
  <Words>5066</Words>
  <Application>Microsoft Macintosh PowerPoint</Application>
  <PresentationFormat>On-screen Show (4:3)</PresentationFormat>
  <Paragraphs>661</Paragraphs>
  <Slides>50</Slides>
  <Notes>38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50</vt:i4>
      </vt:variant>
    </vt:vector>
  </HeadingPairs>
  <TitlesOfParts>
    <vt:vector size="63" baseType="lpstr">
      <vt:lpstr>LucidaSansTypewriter</vt:lpstr>
      <vt:lpstr>San Serif</vt:lpstr>
      <vt:lpstr>San Serif</vt:lpstr>
      <vt:lpstr>Sen sarif</vt:lpstr>
      <vt:lpstr>Arial</vt:lpstr>
      <vt:lpstr>Calibri</vt:lpstr>
      <vt:lpstr>Comic Sans MS</vt:lpstr>
      <vt:lpstr>Courier</vt:lpstr>
      <vt:lpstr>Courier New</vt:lpstr>
      <vt:lpstr>Lucida Console</vt:lpstr>
      <vt:lpstr>Times New Roman</vt:lpstr>
      <vt:lpstr>Wingdings</vt:lpstr>
      <vt:lpstr>Office Theme</vt:lpstr>
      <vt:lpstr>Lecture 2: Basic C++ I/O and Expression</vt:lpstr>
      <vt:lpstr>Our World is Driven by Computing</vt:lpstr>
      <vt:lpstr>Computing Plays a Key Role</vt:lpstr>
      <vt:lpstr>Hardware vs Software</vt:lpstr>
      <vt:lpstr>What is Software?</vt:lpstr>
      <vt:lpstr>How do We Talk to Computers?</vt:lpstr>
      <vt:lpstr>Top 10 Programming Languages</vt:lpstr>
      <vt:lpstr>Two Types of Programming Languages</vt:lpstr>
      <vt:lpstr>Compilation (e.g., C/C++)</vt:lpstr>
      <vt:lpstr>Compilation can be Very Long</vt:lpstr>
      <vt:lpstr>Interpretation</vt:lpstr>
      <vt:lpstr>Interpretation can be Very Slow</vt:lpstr>
      <vt:lpstr>Pros and Cons</vt:lpstr>
      <vt:lpstr>Just-in-time Compilation</vt:lpstr>
      <vt:lpstr>What Types of Language you will use?</vt:lpstr>
      <vt:lpstr>Programming Environment</vt:lpstr>
      <vt:lpstr>Editor (I normally use VIM)</vt:lpstr>
      <vt:lpstr>There are also online C++ Editors</vt:lpstr>
      <vt:lpstr>Output - I</vt:lpstr>
      <vt:lpstr>Output - II</vt:lpstr>
      <vt:lpstr>Header files #include &lt;xxx&gt;</vt:lpstr>
      <vt:lpstr>Input - I</vt:lpstr>
      <vt:lpstr>Input - II</vt:lpstr>
      <vt:lpstr>Input – III (other data types)</vt:lpstr>
      <vt:lpstr>Fundamental Data Types</vt:lpstr>
      <vt:lpstr>Range of Data Types</vt:lpstr>
      <vt:lpstr>PowerPoint Presentation</vt:lpstr>
      <vt:lpstr>Declare Variables</vt:lpstr>
      <vt:lpstr>Variable Naming is Important …</vt:lpstr>
      <vt:lpstr>Adding Integers - I</vt:lpstr>
      <vt:lpstr>Adding Integers - II</vt:lpstr>
      <vt:lpstr>Adding Integers - III</vt:lpstr>
      <vt:lpstr>Adding Integers - IV</vt:lpstr>
      <vt:lpstr>Memory Concepts</vt:lpstr>
      <vt:lpstr>Yes, Memory is Limited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Value Representation</vt:lpstr>
      <vt:lpstr>Common Arithmetic Operators</vt:lpstr>
      <vt:lpstr>Summary</vt:lpstr>
      <vt:lpstr>LAB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to Computer Design Problems</dc:title>
  <dc:creator>Huang, Tsung-Wei</dc:creator>
  <cp:lastModifiedBy>Tsung-Wei Huang</cp:lastModifiedBy>
  <cp:revision>224</cp:revision>
  <dcterms:created xsi:type="dcterms:W3CDTF">2020-01-09T06:22:26Z</dcterms:created>
  <dcterms:modified xsi:type="dcterms:W3CDTF">2021-09-09T23:22:10Z</dcterms:modified>
</cp:coreProperties>
</file>